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itchFamily="2" charset="77"/>
      <p:regular r:id="rId19"/>
    </p:embeddedFont>
    <p:embeddedFont>
      <p:font typeface="Cambria" panose="02040503050406030204" pitchFamily="18" charset="0"/>
      <p:regular r:id="rId20"/>
      <p:bold r:id="rId21"/>
      <p:italic r:id="rId22"/>
      <p:boldItalic r:id="rId23"/>
    </p:embeddedFont>
    <p:embeddedFont>
      <p:font typeface="Oswald"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3323"/>
  </p:normalViewPr>
  <p:slideViewPr>
    <p:cSldViewPr snapToGrid="0">
      <p:cViewPr>
        <p:scale>
          <a:sx n="136" d="100"/>
          <a:sy n="136" d="100"/>
        </p:scale>
        <p:origin x="120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cv.org/opencv-python-is-now-an-official-opencv-proje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32f5974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32f5974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41955a355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41955a35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Isaac</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order to detect anomalies, we needed everything on the image to be more prominent. Earlier </a:t>
            </a:r>
            <a:r>
              <a:rPr lang="en" dirty="0" err="1">
                <a:solidFill>
                  <a:schemeClr val="dk1"/>
                </a:solidFill>
              </a:rPr>
              <a:t>i</a:t>
            </a:r>
            <a:r>
              <a:rPr lang="en" dirty="0">
                <a:solidFill>
                  <a:schemeClr val="dk1"/>
                </a:solidFill>
              </a:rPr>
              <a:t> introduced binary thresholding, but that happens to be destructive and only highlights certain features. In this case, I used something called adaptive thresholding. This means that different regions on the image will have different thresholding values. This allows us to extract all the artifacts or objects on the image.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using OpenCV, we were able to find the area of all the stuff in the image. From here exclude anything that has the area of a punch.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Finally I calculate the center of the anomaly and draw a bounding circle around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works fine right now as a starting point or proof of concept, but we are really trying to get to a more elegant solution such as the image on the right. Were we can detect multiple different types of defects. For future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Using these images, we can then begin to do a variety of different analysis. Primarily determining if there are blockages in the punched vias for this step. Connor/</a:t>
            </a:r>
            <a:r>
              <a:rPr lang="en" dirty="0" err="1">
                <a:solidFill>
                  <a:schemeClr val="dk1"/>
                </a:solidFill>
              </a:rPr>
              <a:t>Issac</a:t>
            </a:r>
            <a:r>
              <a:rPr lang="en" dirty="0">
                <a:solidFill>
                  <a:schemeClr val="dk1"/>
                </a:solidFill>
              </a:rPr>
              <a:t> any sort of analysis that you performed to achieve the results you got.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Due to the nature of the imaging, this was a major hurdle in the process as each defect of the image could be due to a missed punch, natural smudging or something else</a:t>
            </a:r>
            <a:endParaRPr dirty="0">
              <a:solidFill>
                <a:schemeClr val="dk1"/>
              </a:solidFill>
            </a:endParaRPr>
          </a:p>
          <a:p>
            <a:pPr marL="0" lvl="0" indent="0" algn="l" rtl="0">
              <a:spcBef>
                <a:spcPts val="0"/>
              </a:spcBef>
              <a:spcAft>
                <a:spcPts val="0"/>
              </a:spcAft>
              <a:buNone/>
            </a:pPr>
            <a:endParaRPr sz="1800" dirty="0">
              <a:solidFill>
                <a:schemeClr val="dk1"/>
              </a:solidFill>
              <a:latin typeface="Cambria"/>
              <a:ea typeface="Cambria"/>
              <a:cs typeface="Cambria"/>
              <a:sym typeface="Cambria"/>
            </a:endParaRPr>
          </a:p>
          <a:p>
            <a:pPr marL="0" lvl="0" indent="0" algn="l" rtl="0">
              <a:spcBef>
                <a:spcPts val="0"/>
              </a:spcBef>
              <a:spcAft>
                <a:spcPts val="0"/>
              </a:spcAft>
              <a:buNone/>
            </a:pPr>
            <a:r>
              <a:rPr lang="en" sz="1800" dirty="0">
                <a:solidFill>
                  <a:schemeClr val="dk1"/>
                </a:solidFill>
                <a:latin typeface="Cambria"/>
                <a:ea typeface="Cambria"/>
                <a:cs typeface="Cambria"/>
                <a:sym typeface="Cambria"/>
              </a:rPr>
              <a:t>Image source</a:t>
            </a:r>
            <a:endParaRPr sz="1800" dirty="0">
              <a:solidFill>
                <a:schemeClr val="dk1"/>
              </a:solidFill>
              <a:latin typeface="Cambria"/>
              <a:ea typeface="Cambria"/>
              <a:cs typeface="Cambria"/>
              <a:sym typeface="Cambria"/>
            </a:endParaRPr>
          </a:p>
          <a:p>
            <a:pPr marL="0" lvl="0" indent="0" algn="l" rtl="0">
              <a:spcBef>
                <a:spcPts val="0"/>
              </a:spcBef>
              <a:spcAft>
                <a:spcPts val="0"/>
              </a:spcAft>
              <a:buClr>
                <a:schemeClr val="lt1"/>
              </a:buClr>
              <a:buSzPts val="1100"/>
              <a:buFont typeface="Arial"/>
              <a:buNone/>
            </a:pPr>
            <a:r>
              <a:rPr lang="en" sz="1800" dirty="0">
                <a:solidFill>
                  <a:schemeClr val="dk1"/>
                </a:solidFill>
                <a:latin typeface="Cambria"/>
                <a:ea typeface="Cambria"/>
                <a:cs typeface="Cambria"/>
                <a:sym typeface="Cambria"/>
              </a:rPr>
              <a:t>https://</a:t>
            </a:r>
            <a:r>
              <a:rPr lang="en" sz="1800" dirty="0" err="1">
                <a:solidFill>
                  <a:schemeClr val="dk1"/>
                </a:solidFill>
                <a:latin typeface="Cambria"/>
                <a:ea typeface="Cambria"/>
                <a:cs typeface="Cambria"/>
                <a:sym typeface="Cambria"/>
              </a:rPr>
              <a:t>docs.edgeimpulse.com</a:t>
            </a:r>
            <a:r>
              <a:rPr lang="en" sz="1800" dirty="0">
                <a:solidFill>
                  <a:schemeClr val="dk1"/>
                </a:solidFill>
                <a:latin typeface="Cambria"/>
                <a:ea typeface="Cambria"/>
                <a:cs typeface="Cambria"/>
                <a:sym typeface="Cambria"/>
              </a:rPr>
              <a:t>/experts/prototype-and-concept-projects/identifying-</a:t>
            </a:r>
            <a:r>
              <a:rPr lang="en" sz="1800" dirty="0" err="1">
                <a:solidFill>
                  <a:schemeClr val="dk1"/>
                </a:solidFill>
                <a:latin typeface="Cambria"/>
                <a:ea typeface="Cambria"/>
                <a:cs typeface="Cambria"/>
                <a:sym typeface="Cambria"/>
              </a:rPr>
              <a:t>pcb</a:t>
            </a:r>
            <a:r>
              <a:rPr lang="en" sz="1800" dirty="0">
                <a:solidFill>
                  <a:schemeClr val="dk1"/>
                </a:solidFill>
                <a:latin typeface="Cambria"/>
                <a:ea typeface="Cambria"/>
                <a:cs typeface="Cambria"/>
                <a:sym typeface="Cambria"/>
              </a:rPr>
              <a:t>-defects</a:t>
            </a:r>
            <a:endParaRPr sz="1800" dirty="0">
              <a:solidFill>
                <a:schemeClr val="dk1"/>
              </a:solidFill>
              <a:latin typeface="Cambria"/>
              <a:ea typeface="Cambria"/>
              <a:cs typeface="Cambria"/>
              <a:sym typeface="Cambr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07f019ef6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07f019ef6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Ultimate results show that we were unable to actually train a/the model. </a:t>
            </a:r>
            <a:endParaRPr/>
          </a:p>
          <a:p>
            <a:pPr marL="0" lvl="0" indent="0" algn="l" rtl="0">
              <a:spcBef>
                <a:spcPts val="0"/>
              </a:spcBef>
              <a:spcAft>
                <a:spcPts val="0"/>
              </a:spcAft>
              <a:buNone/>
            </a:pPr>
            <a:r>
              <a:rPr lang="en"/>
              <a:t>What we accomplished was all the leg work that will enable a model to be trained. </a:t>
            </a:r>
            <a:endParaRPr/>
          </a:p>
          <a:p>
            <a:pPr marL="0" lvl="0" indent="0" algn="l" rtl="0">
              <a:spcBef>
                <a:spcPts val="0"/>
              </a:spcBef>
              <a:spcAft>
                <a:spcPts val="0"/>
              </a:spcAft>
              <a:buNone/>
            </a:pPr>
            <a:r>
              <a:rPr lang="en"/>
              <a:t>Something we found was the </a:t>
            </a:r>
            <a:endParaRPr/>
          </a:p>
          <a:p>
            <a:pPr marL="0" lvl="0" indent="0" algn="l" rtl="0">
              <a:spcBef>
                <a:spcPts val="0"/>
              </a:spcBef>
              <a:spcAft>
                <a:spcPts val="0"/>
              </a:spcAft>
              <a:buNone/>
            </a:pPr>
            <a:endParaRPr/>
          </a:p>
          <a:p>
            <a:pPr marL="0" lvl="0" indent="0" algn="l" rtl="0">
              <a:spcBef>
                <a:spcPts val="0"/>
              </a:spcBef>
              <a:spcAft>
                <a:spcPts val="0"/>
              </a:spcAft>
              <a:buNone/>
            </a:pPr>
            <a:r>
              <a:rPr lang="en"/>
              <a:t>connor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7f019ef6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7f019ef6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Walt</a:t>
            </a:r>
            <a:endParaRPr/>
          </a:p>
          <a:p>
            <a:pPr marL="0" lvl="0" indent="0" algn="l" rtl="0">
              <a:spcBef>
                <a:spcPts val="0"/>
              </a:spcBef>
              <a:spcAft>
                <a:spcPts val="0"/>
              </a:spcAft>
              <a:buNone/>
            </a:pPr>
            <a:endParaRPr/>
          </a:p>
          <a:p>
            <a:pPr marL="0" lvl="0" indent="0" algn="l" rtl="0">
              <a:spcBef>
                <a:spcPts val="0"/>
              </a:spcBef>
              <a:spcAft>
                <a:spcPts val="0"/>
              </a:spcAft>
              <a:buNone/>
            </a:pPr>
            <a:r>
              <a:rPr lang="en"/>
              <a:t>This project has had a great start and baseline to expand on the functionality.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lnSpc>
                <a:spcPct val="115000"/>
              </a:lnSpc>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Creation of classification dataset for small images of punches</a:t>
            </a:r>
            <a:endParaRPr sz="1800">
              <a:solidFill>
                <a:schemeClr val="dk1"/>
              </a:solidFill>
              <a:latin typeface="Cambria"/>
              <a:ea typeface="Cambria"/>
              <a:cs typeface="Cambria"/>
              <a:sym typeface="Cambria"/>
            </a:endParaRPr>
          </a:p>
          <a:p>
            <a:pPr marL="457200" lvl="0" indent="-342900" algn="l" rtl="0">
              <a:lnSpc>
                <a:spcPct val="115000"/>
              </a:lnSpc>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Implementation of a sophisticated way to scan circuit boards in a manufacturing setting without human intervention.</a:t>
            </a:r>
            <a:endParaRPr sz="1800">
              <a:solidFill>
                <a:schemeClr val="dk1"/>
              </a:solidFill>
              <a:latin typeface="Cambria"/>
              <a:ea typeface="Cambria"/>
              <a:cs typeface="Cambria"/>
              <a:sym typeface="Cambria"/>
            </a:endParaRPr>
          </a:p>
          <a:p>
            <a:pPr marL="457200" lvl="0" indent="-342900" algn="l" rtl="0">
              <a:lnSpc>
                <a:spcPct val="115000"/>
              </a:lnSpc>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Multiple defect detection.</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432f59745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432f59745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7f019ef6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7f019ef6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32f59745a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32f59745a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7f019ef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7f019ef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2b2f25c3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2b2f25c3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*add/change pictures</a:t>
            </a:r>
            <a:endParaRPr/>
          </a:p>
          <a:p>
            <a:pPr marL="0" lvl="0" indent="0" algn="l" rtl="0">
              <a:spcBef>
                <a:spcPts val="0"/>
              </a:spcBef>
              <a:spcAft>
                <a:spcPts val="0"/>
              </a:spcAft>
              <a:buNone/>
            </a:pPr>
            <a:r>
              <a:rPr lang="en"/>
              <a:t>Explain background of ozark integrated circuits and why they need the project?</a:t>
            </a:r>
            <a:endParaRPr/>
          </a:p>
          <a:p>
            <a:pPr marL="457200" lvl="0" indent="-298450" algn="l" rtl="0">
              <a:spcBef>
                <a:spcPts val="0"/>
              </a:spcBef>
              <a:spcAft>
                <a:spcPts val="0"/>
              </a:spcAft>
              <a:buSzPts val="1100"/>
              <a:buChar char="●"/>
            </a:pPr>
            <a:r>
              <a:rPr lang="en"/>
              <a:t>Ozark Integrated Circuits is a Extreme Environment Company</a:t>
            </a:r>
            <a:endParaRPr/>
          </a:p>
          <a:p>
            <a:pPr marL="914400" lvl="1" indent="-298450" algn="l" rtl="0">
              <a:spcBef>
                <a:spcPts val="0"/>
              </a:spcBef>
              <a:spcAft>
                <a:spcPts val="0"/>
              </a:spcAft>
              <a:buSzPts val="1100"/>
              <a:buChar char="○"/>
            </a:pPr>
            <a:r>
              <a:rPr lang="en"/>
              <a:t>Business is in EXTREME environments on various ends of the spectrum </a:t>
            </a:r>
            <a:endParaRPr/>
          </a:p>
          <a:p>
            <a:pPr marL="1371600" lvl="2" indent="-298450" algn="l" rtl="0">
              <a:spcBef>
                <a:spcPts val="0"/>
              </a:spcBef>
              <a:spcAft>
                <a:spcPts val="0"/>
              </a:spcAft>
              <a:buSzPts val="1100"/>
              <a:buChar char="■"/>
            </a:pPr>
            <a:r>
              <a:rPr lang="en"/>
              <a:t>Freezing point of gasoline to melting point of aluminum</a:t>
            </a:r>
            <a:endParaRPr/>
          </a:p>
          <a:p>
            <a:pPr marL="457200" lvl="0" indent="-298450" algn="l" rtl="0">
              <a:spcBef>
                <a:spcPts val="0"/>
              </a:spcBef>
              <a:spcAft>
                <a:spcPts val="0"/>
              </a:spcAft>
              <a:buSzPts val="1100"/>
              <a:buChar char="●"/>
            </a:pPr>
            <a:r>
              <a:rPr lang="en"/>
              <a:t>Specialize in the design of analog and mixed-signal integrated circuits</a:t>
            </a:r>
            <a:endParaRPr/>
          </a:p>
          <a:p>
            <a:pPr marL="457200" lvl="0" indent="-298450" algn="l" rtl="0">
              <a:spcBef>
                <a:spcPts val="0"/>
              </a:spcBef>
              <a:spcAft>
                <a:spcPts val="0"/>
              </a:spcAft>
              <a:buSzPts val="1100"/>
              <a:buChar char="●"/>
            </a:pPr>
            <a:r>
              <a:rPr lang="en"/>
              <a:t>Design processes get intense and complex</a:t>
            </a:r>
            <a:endParaRPr/>
          </a:p>
          <a:p>
            <a:pPr marL="914400" lvl="1" indent="-298450" algn="l" rtl="0">
              <a:spcBef>
                <a:spcPts val="0"/>
              </a:spcBef>
              <a:spcAft>
                <a:spcPts val="0"/>
              </a:spcAft>
              <a:buSzPts val="1100"/>
              <a:buChar char="○"/>
            </a:pPr>
            <a:r>
              <a:rPr lang="en"/>
              <a:t>Various materials have different properties at different temperatures - this influences the overall design.</a:t>
            </a:r>
            <a:endParaRPr/>
          </a:p>
          <a:p>
            <a:pPr marL="457200" lvl="0" indent="0" algn="l" rtl="0">
              <a:spcBef>
                <a:spcPts val="0"/>
              </a:spcBef>
              <a:spcAft>
                <a:spcPts val="0"/>
              </a:spcAft>
              <a:buNone/>
            </a:pPr>
            <a:endParaRPr/>
          </a:p>
          <a:p>
            <a:pPr marL="0" lvl="0" indent="0" algn="l" rtl="0">
              <a:spcBef>
                <a:spcPts val="0"/>
              </a:spcBef>
              <a:spcAft>
                <a:spcPts val="0"/>
              </a:spcAft>
              <a:buNone/>
            </a:pPr>
            <a:r>
              <a:rPr lang="en"/>
              <a:t>speaker : case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07f019ef6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07f019ef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quality control can be done manually (and has been for a while), we’d rather not drive anyone to insanity by counting thousands of holes in one fabricated design.</a:t>
            </a:r>
            <a:endParaRPr/>
          </a:p>
          <a:p>
            <a:pPr marL="0" lvl="0" indent="0" algn="l" rtl="0">
              <a:spcBef>
                <a:spcPts val="0"/>
              </a:spcBef>
              <a:spcAft>
                <a:spcPts val="0"/>
              </a:spcAft>
              <a:buNone/>
            </a:pPr>
            <a:endParaRPr/>
          </a:p>
          <a:p>
            <a:pPr marL="0" lvl="0" indent="0" algn="l" rtl="0">
              <a:spcBef>
                <a:spcPts val="0"/>
              </a:spcBef>
              <a:spcAft>
                <a:spcPts val="0"/>
              </a:spcAft>
              <a:buNone/>
            </a:pPr>
            <a:r>
              <a:rPr lang="en"/>
              <a:t>OzIC already utilizes Python for a number of processes that enable rapid innovation, so we decided to try and see if a viable solution included machine learning through the Python language. When we realized just how involved it would be, we started unraveling a design project that (while exciting) would take us a bit to develop. This is ultimately what led </a:t>
            </a:r>
            <a:r>
              <a:rPr lang="en">
                <a:solidFill>
                  <a:schemeClr val="dk1"/>
                </a:solidFill>
              </a:rPr>
              <a:t>OzIC to work with Nat. AI Campus.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had data from our design and fabrication processes, an interesting problem, and an application that would help the semiconductor industry in a time where the nation is gearing up for rapid semiconductor manufacturing. By providing design files and scanned images of fabricated boards, our goal was to enable a group of students to aid in the development of a tool that would assist us in our endeavour to rapidly produce products reliably - bonus points if the team could open source the tool to enable other startup companies like us to be able to perform real-time, rapid verification checks.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speaker : walt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2b2f25c3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2b2f25c3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Identify punches exist</a:t>
            </a:r>
            <a:endParaRPr/>
          </a:p>
          <a:p>
            <a:pPr marL="457200" lvl="0" indent="-298450" algn="l" rtl="0">
              <a:spcBef>
                <a:spcPts val="0"/>
              </a:spcBef>
              <a:spcAft>
                <a:spcPts val="0"/>
              </a:spcAft>
              <a:buSzPts val="1100"/>
              <a:buAutoNum type="arabicParenR"/>
            </a:pPr>
            <a:r>
              <a:rPr lang="en"/>
              <a:t>Ensure punch quality is 100%</a:t>
            </a:r>
            <a:endParaRPr/>
          </a:p>
          <a:p>
            <a:pPr marL="457200" lvl="0" indent="-298450" algn="l" rtl="0">
              <a:spcBef>
                <a:spcPts val="0"/>
              </a:spcBef>
              <a:spcAft>
                <a:spcPts val="0"/>
              </a:spcAft>
              <a:buSzPts val="1100"/>
              <a:buAutoNum type="arabicParenR"/>
            </a:pPr>
            <a:r>
              <a:rPr lang="en"/>
              <a:t>Segment punches to create dataset</a:t>
            </a:r>
            <a:endParaRPr/>
          </a:p>
          <a:p>
            <a:pPr marL="0" lvl="0" indent="0" algn="l" rtl="0">
              <a:spcBef>
                <a:spcPts val="0"/>
              </a:spcBef>
              <a:spcAft>
                <a:spcPts val="0"/>
              </a:spcAft>
              <a:buNone/>
            </a:pPr>
            <a:endParaRPr/>
          </a:p>
          <a:p>
            <a:pPr marL="0" lvl="0" indent="0" algn="l" rtl="0">
              <a:spcBef>
                <a:spcPts val="0"/>
              </a:spcBef>
              <a:spcAft>
                <a:spcPts val="0"/>
              </a:spcAft>
              <a:buNone/>
            </a:pPr>
            <a:r>
              <a:rPr lang="en"/>
              <a:t>connor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07f019ef6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07f019ef6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Speaker: Isaac</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Our ultimate goal is to create a system that can reliably classify defects in real-time using python.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Understanding our challenges was our first priority. We first decided to research machine learning and AI in a manufacturing setting. We did this to figure out what techniques or algorithms were being used in manufacturing today. From there we experimented with different ways to capture the punches. Ultimately we found out that preprocessing was key for extracting clean and usable features.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As you will see in later slides, we came up with three features that established a solid foundation for new teams to come.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Image souce: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u="sng">
                <a:solidFill>
                  <a:schemeClr val="hlink"/>
                </a:solidFill>
                <a:hlinkClick r:id="rId3"/>
              </a:rPr>
              <a:t>https://opencv.org/opencv-python-is-now-an-official-opencv-project/</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1955a35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1955a35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1800">
                <a:solidFill>
                  <a:schemeClr val="dk1"/>
                </a:solidFill>
                <a:latin typeface="Cambria"/>
                <a:ea typeface="Cambria"/>
                <a:cs typeface="Cambria"/>
                <a:sym typeface="Cambria"/>
              </a:rPr>
              <a:t>Speaker: Isaac</a:t>
            </a:r>
            <a:endParaRPr sz="1800">
              <a:solidFill>
                <a:schemeClr val="dk1"/>
              </a:solidFill>
              <a:latin typeface="Cambria"/>
              <a:ea typeface="Cambria"/>
              <a:cs typeface="Cambria"/>
              <a:sym typeface="Cambria"/>
            </a:endParaRPr>
          </a:p>
          <a:p>
            <a:pPr marL="0" lvl="0" indent="0" algn="l" rtl="0">
              <a:spcBef>
                <a:spcPts val="0"/>
              </a:spcBef>
              <a:spcAft>
                <a:spcPts val="0"/>
              </a:spcAft>
              <a:buClr>
                <a:schemeClr val="lt1"/>
              </a:buClr>
              <a:buSzPts val="1100"/>
              <a:buFont typeface="Arial"/>
              <a:buNone/>
            </a:pPr>
            <a:endParaRPr sz="180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Cambria"/>
                <a:ea typeface="Cambria"/>
                <a:cs typeface="Cambria"/>
                <a:sym typeface="Cambria"/>
              </a:rPr>
              <a:t>Initially as a team, we went our separate ways to understand the different ways we can accomplish this task.  Doing so, we  were able to expose a variety of different methods, ideal or not. One method might be best used for via inspection while another might be useful for trace short/open inspection. As we started with just inspecting the punched vias, open cv became the primary python library to utilize. Using the detect contours function was perfect for finding circular objects in the scanned image. </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Cambria"/>
                <a:ea typeface="Cambria"/>
                <a:cs typeface="Cambria"/>
                <a:sym typeface="Cambria"/>
              </a:rPr>
              <a:t>In order to get the best results with opencv, pre processing became a must. Effort was put into the preprocessing operations like cropping, image filtering, and alignment. These preprocessing steps are important to fine tune and will become a big factor in the results.</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Cambria"/>
                <a:ea typeface="Cambria"/>
                <a:cs typeface="Cambria"/>
                <a:sym typeface="Cambria"/>
              </a:rPr>
              <a:t>And so,</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Cambria"/>
                <a:ea typeface="Cambria"/>
                <a:cs typeface="Cambria"/>
                <a:sym typeface="Cambria"/>
              </a:rPr>
              <a:t> The techniques I used in preprocessing were binary thresholding, minimum pooling, and an erosion filter. Binary thresholding removes the background or it can color in pixel values that are different from the background.  Using this technique we can only extract the punches. From here we use minimum pooling to make punches more prominent and reduces the size of the image by half. Finally the erosion filter greatly emphasizes the punches.</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Cambria"/>
                <a:ea typeface="Cambria"/>
                <a:cs typeface="Cambria"/>
                <a:sym typeface="Cambria"/>
              </a:rPr>
              <a:t>From here openCV can find the area of each punch. If the punch is within a certain area then it will be counted as a punch.</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Cambria"/>
                <a:ea typeface="Cambria"/>
                <a:cs typeface="Cambria"/>
                <a:sym typeface="Cambria"/>
              </a:rPr>
              <a:t>This happens to be my first time using OpenCV, and after struggling with it. I feel confident i can apply OpenCV to any image processing challenges i may have.</a:t>
            </a:r>
            <a:endParaRPr sz="13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300">
                <a:solidFill>
                  <a:schemeClr val="lt1"/>
                </a:solidFill>
                <a:latin typeface="Cambria"/>
                <a:ea typeface="Cambria"/>
                <a:cs typeface="Cambria"/>
                <a:sym typeface="Cambria"/>
              </a:rPr>
              <a:t>After preprocessing, detecting the punches reliably became much easier - which is important for the accuracy of the punch counter. This then fed into a series of debates and avenues on how it was best to section the scanned layer. </a:t>
            </a:r>
            <a:endParaRPr sz="1300">
              <a:solidFill>
                <a:schemeClr val="lt1"/>
              </a:solidFill>
              <a:latin typeface="Cambria"/>
              <a:ea typeface="Cambria"/>
              <a:cs typeface="Cambria"/>
              <a:sym typeface="Cambria"/>
            </a:endParaRPr>
          </a:p>
          <a:p>
            <a:pPr marL="0" lvl="0" indent="0" algn="l" rtl="0">
              <a:spcBef>
                <a:spcPts val="1200"/>
              </a:spcBef>
              <a:spcAft>
                <a:spcPts val="0"/>
              </a:spcAft>
              <a:buClr>
                <a:schemeClr val="lt1"/>
              </a:buClr>
              <a:buSzPts val="1100"/>
              <a:buFont typeface="Arial"/>
              <a:buNone/>
            </a:pPr>
            <a:r>
              <a:rPr lang="en" sz="1800">
                <a:solidFill>
                  <a:schemeClr val="lt1"/>
                </a:solidFill>
                <a:latin typeface="Cambria"/>
                <a:ea typeface="Cambria"/>
                <a:cs typeface="Cambria"/>
                <a:sym typeface="Cambria"/>
              </a:rPr>
              <a:t>Did you have experience with these before, or was it something new you learned?</a:t>
            </a:r>
            <a:endParaRPr sz="1800">
              <a:solidFill>
                <a:schemeClr val="lt1"/>
              </a:solidFill>
              <a:latin typeface="Cambria"/>
              <a:ea typeface="Cambria"/>
              <a:cs typeface="Cambria"/>
              <a:sym typeface="Cambria"/>
            </a:endParaRPr>
          </a:p>
          <a:p>
            <a:pPr marL="0" lvl="0" indent="0" algn="l" rtl="0">
              <a:spcBef>
                <a:spcPts val="0"/>
              </a:spcBef>
              <a:spcAft>
                <a:spcPts val="0"/>
              </a:spcAft>
              <a:buNone/>
            </a:pPr>
            <a:r>
              <a:rPr lang="en" sz="1800">
                <a:solidFill>
                  <a:schemeClr val="lt1"/>
                </a:solidFill>
                <a:latin typeface="Cambria"/>
                <a:ea typeface="Cambria"/>
                <a:cs typeface="Cambria"/>
                <a:sym typeface="Cambria"/>
              </a:rPr>
              <a:t>Student reply^^^^</a:t>
            </a:r>
            <a:endParaRPr sz="1800">
              <a:solidFill>
                <a:schemeClr val="lt1"/>
              </a:solidFill>
              <a:latin typeface="Cambria"/>
              <a:ea typeface="Cambria"/>
              <a:cs typeface="Cambria"/>
              <a:sym typeface="Cambria"/>
            </a:endParaRPr>
          </a:p>
          <a:p>
            <a:pPr marL="0" lvl="0" indent="0" algn="l" rtl="0">
              <a:spcBef>
                <a:spcPts val="0"/>
              </a:spcBef>
              <a:spcAft>
                <a:spcPts val="0"/>
              </a:spcAft>
              <a:buNone/>
            </a:pP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r>
              <a:rPr lang="en" sz="1800">
                <a:solidFill>
                  <a:schemeClr val="dk1"/>
                </a:solidFill>
                <a:highlight>
                  <a:srgbClr val="FFFF00"/>
                </a:highlight>
                <a:latin typeface="Cambria"/>
                <a:ea typeface="Cambria"/>
                <a:cs typeface="Cambria"/>
                <a:sym typeface="Cambria"/>
              </a:rPr>
              <a:t>Image source:</a:t>
            </a: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r>
              <a:rPr lang="en" sz="1800">
                <a:solidFill>
                  <a:schemeClr val="dk1"/>
                </a:solidFill>
                <a:highlight>
                  <a:srgbClr val="FFFF00"/>
                </a:highlight>
                <a:latin typeface="Cambria"/>
                <a:ea typeface="Cambria"/>
                <a:cs typeface="Cambria"/>
                <a:sym typeface="Cambria"/>
              </a:rPr>
              <a:t>https://pyimagesearch.com/2021/04/28/opencv-thresholding-cv2-threshold/</a:t>
            </a: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r>
              <a:rPr lang="en" sz="1800">
                <a:solidFill>
                  <a:schemeClr val="dk1"/>
                </a:solidFill>
                <a:highlight>
                  <a:srgbClr val="FFFF00"/>
                </a:highlight>
                <a:latin typeface="Cambria"/>
                <a:ea typeface="Cambria"/>
                <a:cs typeface="Cambria"/>
                <a:sym typeface="Cambria"/>
              </a:rPr>
              <a:t>https://medium.com/@bdhuma/which-pooling-method-is-better-maxpooling-vs-minpooling-vs-average-pooling-95fb03f45a9</a:t>
            </a: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r>
              <a:rPr lang="en" sz="1800">
                <a:solidFill>
                  <a:schemeClr val="dk1"/>
                </a:solidFill>
                <a:highlight>
                  <a:srgbClr val="FFFF00"/>
                </a:highlight>
                <a:latin typeface="Cambria"/>
                <a:ea typeface="Cambria"/>
                <a:cs typeface="Cambria"/>
                <a:sym typeface="Cambria"/>
              </a:rPr>
              <a:t>https://www.geeksforgeeks.org/erosion-dilation-images-using-opencv-python/</a:t>
            </a: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None/>
            </a:pPr>
            <a:endParaRPr sz="1800">
              <a:solidFill>
                <a:schemeClr val="dk1"/>
              </a:solidFill>
              <a:highlight>
                <a:srgbClr val="FFFF00"/>
              </a:highlight>
              <a:latin typeface="Cambria"/>
              <a:ea typeface="Cambria"/>
              <a:cs typeface="Cambria"/>
              <a:sym typeface="Cambria"/>
            </a:endParaRPr>
          </a:p>
          <a:p>
            <a:pPr marL="0" lvl="0" indent="0" algn="l" rtl="0">
              <a:spcBef>
                <a:spcPts val="0"/>
              </a:spcBef>
              <a:spcAft>
                <a:spcPts val="0"/>
              </a:spcAft>
              <a:buClr>
                <a:schemeClr val="lt1"/>
              </a:buClr>
              <a:buSzPts val="1100"/>
              <a:buFont typeface="Arial"/>
              <a:buNone/>
            </a:pPr>
            <a:endParaRPr sz="1800">
              <a:solidFill>
                <a:schemeClr val="dk1"/>
              </a:solidFill>
              <a:highlight>
                <a:srgbClr val="FFFF00"/>
              </a:highlight>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07f019ef6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07f019ef6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00"/>
              </a:highlight>
            </a:endParaRPr>
          </a:p>
          <a:p>
            <a:pPr marL="0" lvl="0" indent="0" algn="l" rtl="0">
              <a:spcBef>
                <a:spcPts val="0"/>
              </a:spcBef>
              <a:spcAft>
                <a:spcPts val="0"/>
              </a:spcAft>
              <a:buNone/>
            </a:pPr>
            <a:r>
              <a:rPr lang="en">
                <a:highlight>
                  <a:srgbClr val="FFFF00"/>
                </a:highlight>
              </a:rPr>
              <a:t>Isaac</a:t>
            </a:r>
            <a:endParaRPr>
              <a:highlight>
                <a:srgbClr val="FFFF00"/>
              </a:highlight>
            </a:endParaRPr>
          </a:p>
          <a:p>
            <a:pPr marL="0" lvl="0" indent="0" algn="l" rtl="0">
              <a:spcBef>
                <a:spcPts val="0"/>
              </a:spcBef>
              <a:spcAft>
                <a:spcPts val="0"/>
              </a:spcAft>
              <a:buNone/>
            </a:pPr>
            <a:endParaRPr>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2a2cd0b7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2a2cd0b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Image segmentation process: connor</a:t>
            </a:r>
            <a:endParaRPr sz="1200">
              <a:solidFill>
                <a:schemeClr val="dk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Cambria"/>
                <a:ea typeface="Cambria"/>
                <a:cs typeface="Cambria"/>
                <a:sym typeface="Cambria"/>
              </a:rPr>
              <a:t>First, we explored segmenting the image into uniform grid of smaller images - the problem with this would be the specific pattern is unique to the design used. OzIC prefers a completely adaptable program to assist manufacturing as we constantly change and update designs where we are in our rapid development and prototyping.  ** mention that segmenting did not properly capture all vias**</a:t>
            </a:r>
            <a:endParaRPr sz="1200">
              <a:solidFill>
                <a:schemeClr val="dk1"/>
              </a:solidFill>
              <a:latin typeface="Cambria"/>
              <a:ea typeface="Cambria"/>
              <a:cs typeface="Cambria"/>
              <a:sym typeface="Cambria"/>
            </a:endParaRPr>
          </a:p>
          <a:p>
            <a:pPr marL="0" lvl="0" indent="0" algn="l" rtl="0">
              <a:lnSpc>
                <a:spcPct val="115000"/>
              </a:lnSpc>
              <a:spcBef>
                <a:spcPts val="1200"/>
              </a:spcBef>
              <a:spcAft>
                <a:spcPts val="1200"/>
              </a:spcAft>
              <a:buClr>
                <a:schemeClr val="dk1"/>
              </a:buClr>
              <a:buSzPts val="1100"/>
              <a:buFont typeface="Arial"/>
              <a:buNone/>
            </a:pPr>
            <a:r>
              <a:rPr lang="en" sz="1200">
                <a:solidFill>
                  <a:schemeClr val="dk1"/>
                </a:solidFill>
                <a:latin typeface="Cambria"/>
                <a:ea typeface="Cambria"/>
                <a:cs typeface="Cambria"/>
                <a:sym typeface="Cambria"/>
              </a:rPr>
              <a:t>To supply data for the convolutional neural network, we first needed a lot of data; secondly need someone to check the data. As a milestone, even having the individual punches segmented and displayed in a grid (eliminating the pattern) would be dramatically better than scrolling through the vias across an entire scanned image.  The ideal case is to display a 10x10 - 50x50 grid of vias adjacent to one another - that can then be marked if bad → marked vias then get identified on a separate image to show you the location of said defect and secondly train the model.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opencv.org/opencv-python-is-now-an-official-opencv-project/" TargetMode="External"/><Relationship Id="rId7" Type="http://schemas.openxmlformats.org/officeDocument/2006/relationships/hyperlink" Target="https://docs.edgeimpulse.com/experts/prototype-and-concept-projects/identifying-pcb-defect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geeksforgeeks.org/erosion-dilation-images-using-opencv-python/" TargetMode="External"/><Relationship Id="rId5" Type="http://schemas.openxmlformats.org/officeDocument/2006/relationships/hyperlink" Target="https://medium.com/@bdhuma/which-pooling-method-is-better-maxpooling-vs-minpooling-vs-average-pooling-95fb03f45a9" TargetMode="External"/><Relationship Id="rId4" Type="http://schemas.openxmlformats.org/officeDocument/2006/relationships/hyperlink" Target="https://pyimagesearch.com/2021/04/28/opencv-thresholding-cv2-threshol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154075"/>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b="1">
                <a:latin typeface="Cambria"/>
                <a:ea typeface="Cambria"/>
                <a:cs typeface="Cambria"/>
                <a:sym typeface="Cambria"/>
              </a:rPr>
              <a:t>Computer Vision for Advanced Circuit Fabrication</a:t>
            </a:r>
            <a:endParaRPr sz="4800" b="1">
              <a:latin typeface="Cambria"/>
              <a:ea typeface="Cambria"/>
              <a:cs typeface="Cambria"/>
              <a:sym typeface="Cambria"/>
            </a:endParaRPr>
          </a:p>
        </p:txBody>
      </p:sp>
      <p:sp>
        <p:nvSpPr>
          <p:cNvPr id="60" name="Google Shape;60;p13"/>
          <p:cNvSpPr txBox="1">
            <a:spLocks noGrp="1"/>
          </p:cNvSpPr>
          <p:nvPr>
            <p:ph type="subTitle" idx="1"/>
          </p:nvPr>
        </p:nvSpPr>
        <p:spPr>
          <a:xfrm>
            <a:off x="308700" y="2766450"/>
            <a:ext cx="5581200" cy="1987500"/>
          </a:xfrm>
          <a:prstGeom prst="rect">
            <a:avLst/>
          </a:prstGeom>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 sz="1800" dirty="0">
                <a:solidFill>
                  <a:schemeClr val="dk1"/>
                </a:solidFill>
                <a:latin typeface="Cambria"/>
                <a:ea typeface="Cambria"/>
                <a:cs typeface="Cambria"/>
                <a:sym typeface="Cambria"/>
              </a:rPr>
              <a:t>Isaac Rodriguez (Sonoma State University)</a:t>
            </a:r>
            <a:endParaRPr sz="1800" dirty="0">
              <a:solidFill>
                <a:schemeClr val="dk1"/>
              </a:solidFill>
              <a:latin typeface="Cambria"/>
              <a:ea typeface="Cambria"/>
              <a:cs typeface="Cambria"/>
              <a:sym typeface="Cambria"/>
            </a:endParaRPr>
          </a:p>
          <a:p>
            <a:pPr marL="0" lvl="0" indent="0" algn="l" rtl="0">
              <a:spcBef>
                <a:spcPts val="0"/>
              </a:spcBef>
              <a:spcAft>
                <a:spcPts val="0"/>
              </a:spcAft>
              <a:buNone/>
            </a:pPr>
            <a:r>
              <a:rPr lang="en" sz="1800" dirty="0">
                <a:solidFill>
                  <a:schemeClr val="dk1"/>
                </a:solidFill>
                <a:latin typeface="Cambria"/>
                <a:ea typeface="Cambria"/>
                <a:cs typeface="Cambria"/>
                <a:sym typeface="Cambria"/>
              </a:rPr>
              <a:t>Connor Emery (Bryant University)</a:t>
            </a:r>
            <a:endParaRPr sz="1800" dirty="0">
              <a:solidFill>
                <a:schemeClr val="dk1"/>
              </a:solidFill>
              <a:latin typeface="Cambria"/>
              <a:ea typeface="Cambria"/>
              <a:cs typeface="Cambria"/>
              <a:sym typeface="Cambria"/>
            </a:endParaRPr>
          </a:p>
          <a:p>
            <a:pPr marL="0" lvl="0" indent="0" algn="l" rtl="0">
              <a:spcBef>
                <a:spcPts val="0"/>
              </a:spcBef>
              <a:spcAft>
                <a:spcPts val="0"/>
              </a:spcAft>
              <a:buNone/>
            </a:pPr>
            <a:r>
              <a:rPr lang="en" sz="1800" dirty="0">
                <a:solidFill>
                  <a:schemeClr val="dk1"/>
                </a:solidFill>
                <a:latin typeface="Cambria"/>
                <a:ea typeface="Cambria"/>
                <a:cs typeface="Cambria"/>
                <a:sym typeface="Cambria"/>
              </a:rPr>
              <a:t>Case Kirk (Ozark Integrated Circuits)</a:t>
            </a:r>
            <a:endParaRPr sz="1800" dirty="0">
              <a:solidFill>
                <a:schemeClr val="dk1"/>
              </a:solidFill>
              <a:latin typeface="Cambria"/>
              <a:ea typeface="Cambria"/>
              <a:cs typeface="Cambria"/>
              <a:sym typeface="Cambria"/>
            </a:endParaRPr>
          </a:p>
          <a:p>
            <a:pPr marL="0" lvl="0" indent="0" algn="l" rtl="0">
              <a:spcBef>
                <a:spcPts val="0"/>
              </a:spcBef>
              <a:spcAft>
                <a:spcPts val="0"/>
              </a:spcAft>
              <a:buNone/>
            </a:pPr>
            <a:r>
              <a:rPr lang="en" sz="1800" dirty="0">
                <a:solidFill>
                  <a:schemeClr val="dk1"/>
                </a:solidFill>
                <a:latin typeface="Cambria"/>
                <a:ea typeface="Cambria"/>
                <a:cs typeface="Cambria"/>
                <a:sym typeface="Cambria"/>
              </a:rPr>
              <a:t>Walt Niblock (Ozark Integrated Circuits)</a:t>
            </a:r>
            <a:endParaRPr sz="1800" dirty="0">
              <a:solidFill>
                <a:schemeClr val="dk1"/>
              </a:solidFill>
              <a:latin typeface="Cambria"/>
              <a:ea typeface="Cambria"/>
              <a:cs typeface="Cambria"/>
              <a:sym typeface="Cambria"/>
            </a:endParaRPr>
          </a:p>
        </p:txBody>
      </p:sp>
      <p:cxnSp>
        <p:nvCxnSpPr>
          <p:cNvPr id="61" name="Google Shape;61;p13"/>
          <p:cNvCxnSpPr/>
          <p:nvPr/>
        </p:nvCxnSpPr>
        <p:spPr>
          <a:xfrm rot="10800000" flipH="1">
            <a:off x="308700" y="2300375"/>
            <a:ext cx="8526600" cy="16200"/>
          </a:xfrm>
          <a:prstGeom prst="straightConnector1">
            <a:avLst/>
          </a:prstGeom>
          <a:noFill/>
          <a:ln w="19050" cap="flat" cmpd="sng">
            <a:solidFill>
              <a:srgbClr val="990000"/>
            </a:solidFill>
            <a:prstDash val="solid"/>
            <a:round/>
            <a:headEnd type="none" w="med" len="med"/>
            <a:tailEnd type="none" w="med" len="med"/>
          </a:ln>
        </p:spPr>
      </p:cxnSp>
      <p:sp>
        <p:nvSpPr>
          <p:cNvPr id="62" name="Google Shape;62;p13"/>
          <p:cNvSpPr txBox="1"/>
          <p:nvPr/>
        </p:nvSpPr>
        <p:spPr>
          <a:xfrm>
            <a:off x="5379300" y="3113450"/>
            <a:ext cx="3456000" cy="738900"/>
          </a:xfrm>
          <a:prstGeom prst="rect">
            <a:avLst/>
          </a:prstGeom>
          <a:noFill/>
          <a:ln>
            <a:noFill/>
          </a:ln>
        </p:spPr>
        <p:txBody>
          <a:bodyPr spcFirstLastPara="1" wrap="square" lIns="91425" tIns="91425" rIns="91425" bIns="91425" anchor="ctr" anchorCtr="0">
            <a:spAutoFit/>
          </a:bodyPr>
          <a:lstStyle/>
          <a:p>
            <a:pPr marL="0" marR="0" lvl="0" indent="0" algn="r" rtl="0">
              <a:lnSpc>
                <a:spcPct val="100000"/>
              </a:lnSpc>
              <a:spcBef>
                <a:spcPts val="0"/>
              </a:spcBef>
              <a:spcAft>
                <a:spcPts val="0"/>
              </a:spcAft>
              <a:buNone/>
            </a:pPr>
            <a:r>
              <a:rPr lang="en" sz="1800" b="1">
                <a:solidFill>
                  <a:schemeClr val="dk1"/>
                </a:solidFill>
                <a:latin typeface="Cambria"/>
                <a:ea typeface="Cambria"/>
                <a:cs typeface="Cambria"/>
                <a:sym typeface="Cambria"/>
              </a:rPr>
              <a:t>National AI Campus</a:t>
            </a:r>
            <a:endParaRPr sz="1800" b="1">
              <a:solidFill>
                <a:schemeClr val="dk1"/>
              </a:solidFill>
              <a:latin typeface="Cambria"/>
              <a:ea typeface="Cambria"/>
              <a:cs typeface="Cambria"/>
              <a:sym typeface="Cambria"/>
            </a:endParaRPr>
          </a:p>
          <a:p>
            <a:pPr marL="0" marR="0" lvl="0" indent="0" algn="r" rtl="0">
              <a:lnSpc>
                <a:spcPct val="100000"/>
              </a:lnSpc>
              <a:spcBef>
                <a:spcPts val="0"/>
              </a:spcBef>
              <a:spcAft>
                <a:spcPts val="0"/>
              </a:spcAft>
              <a:buNone/>
            </a:pPr>
            <a:r>
              <a:rPr lang="en" sz="1800" i="1">
                <a:solidFill>
                  <a:schemeClr val="dk1"/>
                </a:solidFill>
                <a:latin typeface="Cambria"/>
                <a:ea typeface="Cambria"/>
                <a:cs typeface="Cambria"/>
                <a:sym typeface="Cambria"/>
              </a:rPr>
              <a:t>Spring 2023 Showcase</a:t>
            </a:r>
            <a:endParaRPr sz="1600" b="1" i="1">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 segmentation</a:t>
            </a:r>
            <a:endParaRPr/>
          </a:p>
        </p:txBody>
      </p:sp>
      <p:sp>
        <p:nvSpPr>
          <p:cNvPr id="259" name="Google Shape;25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Created a python script in order to take the original image, convert that image to grayscale and find contours using cv2 library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These new images were then wrote to a new file so they could be analyzed further in a defect turker</a:t>
            </a:r>
            <a:endParaRPr>
              <a:solidFill>
                <a:schemeClr val="dk1"/>
              </a:solidFill>
            </a:endParaRPr>
          </a:p>
          <a:p>
            <a:pPr marL="0" lvl="0" indent="0" algn="l" rtl="0">
              <a:spcBef>
                <a:spcPts val="1200"/>
              </a:spcBef>
              <a:spcAft>
                <a:spcPts val="0"/>
              </a:spcAft>
              <a:buNone/>
            </a:pPr>
            <a:r>
              <a:rPr lang="en">
                <a:solidFill>
                  <a:schemeClr val="dk1"/>
                </a:solidFill>
              </a:rPr>
              <a:t>Challenges</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Due to the nature of the images, many times images would come out grainy and it was hard to tell exactly where the borders were. By creating the initial threshold and backing off of it slightly, this should be able to fix this issue for the future</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Anomaly Detection &amp; Analysis</a:t>
            </a:r>
            <a:endParaRPr/>
          </a:p>
        </p:txBody>
      </p:sp>
      <p:pic>
        <p:nvPicPr>
          <p:cNvPr id="265" name="Google Shape;265;p23"/>
          <p:cNvPicPr preferRelativeResize="0"/>
          <p:nvPr/>
        </p:nvPicPr>
        <p:blipFill>
          <a:blip r:embed="rId3">
            <a:alphaModFix/>
          </a:blip>
          <a:stretch>
            <a:fillRect/>
          </a:stretch>
        </p:blipFill>
        <p:spPr>
          <a:xfrm>
            <a:off x="5026550" y="445025"/>
            <a:ext cx="3927701" cy="2709649"/>
          </a:xfrm>
          <a:prstGeom prst="rect">
            <a:avLst/>
          </a:prstGeom>
          <a:noFill/>
          <a:ln>
            <a:noFill/>
          </a:ln>
        </p:spPr>
      </p:pic>
      <p:sp>
        <p:nvSpPr>
          <p:cNvPr id="266" name="Google Shape;266;p23"/>
          <p:cNvSpPr/>
          <p:nvPr/>
        </p:nvSpPr>
        <p:spPr>
          <a:xfrm>
            <a:off x="311700" y="1874575"/>
            <a:ext cx="4384200" cy="30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731433" y="222291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1520305" y="222291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1904943" y="222291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3078452" y="222291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3463090" y="222291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1137845" y="2621748"/>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1926717" y="2621748"/>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311355" y="2621748"/>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3484864" y="2621748"/>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3869502" y="2621748"/>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1520305" y="3020580"/>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1904943" y="3020580"/>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1520305" y="3369196"/>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817719" y="3369196"/>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3484864" y="3020580"/>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3078452" y="3020580"/>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3484864" y="3369196"/>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3869502" y="3369196"/>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2311355"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2695992"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311355" y="416865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2695992" y="416865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817698"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1168991"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817698" y="416865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168991" y="416865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1520305"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102404" y="381824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869502" y="4168655"/>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080630" y="4217077"/>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2694904" y="3369196"/>
            <a:ext cx="2178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2140657" y="2474125"/>
            <a:ext cx="661200" cy="647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txBox="1"/>
          <p:nvPr/>
        </p:nvSpPr>
        <p:spPr>
          <a:xfrm>
            <a:off x="328100" y="1576575"/>
            <a:ext cx="26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Fabricated Layer</a:t>
            </a:r>
            <a:endParaRPr sz="1000" b="1">
              <a:solidFill>
                <a:schemeClr val="dk1"/>
              </a:solidFill>
            </a:endParaRPr>
          </a:p>
        </p:txBody>
      </p:sp>
      <p:sp>
        <p:nvSpPr>
          <p:cNvPr id="300" name="Google Shape;300;p23"/>
          <p:cNvSpPr/>
          <p:nvPr/>
        </p:nvSpPr>
        <p:spPr>
          <a:xfrm>
            <a:off x="2387555" y="2697948"/>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2463755" y="2774148"/>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766730" y="3119585"/>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42930" y="3195785"/>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039430" y="4031323"/>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191830" y="4183723"/>
            <a:ext cx="167400" cy="2181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596007" y="3005200"/>
            <a:ext cx="661200" cy="647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2868732" y="3892725"/>
            <a:ext cx="661200" cy="647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txBox="1"/>
          <p:nvPr/>
        </p:nvSpPr>
        <p:spPr>
          <a:xfrm>
            <a:off x="380250" y="996050"/>
            <a:ext cx="43842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Highlights areas that may be defective</a:t>
            </a:r>
            <a:endParaRPr sz="1800">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4"/>
          <p:cNvSpPr txBox="1">
            <a:spLocks noGrp="1"/>
          </p:cNvSpPr>
          <p:nvPr>
            <p:ph type="title"/>
          </p:nvPr>
        </p:nvSpPr>
        <p:spPr>
          <a:xfrm>
            <a:off x="223275" y="400825"/>
            <a:ext cx="3963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b="1">
                <a:latin typeface="Cambria"/>
                <a:ea typeface="Cambria"/>
                <a:cs typeface="Cambria"/>
                <a:sym typeface="Cambria"/>
              </a:rPr>
              <a:t>Results</a:t>
            </a:r>
            <a:endParaRPr sz="2400" b="1">
              <a:latin typeface="Cambria"/>
              <a:ea typeface="Cambria"/>
              <a:cs typeface="Cambria"/>
              <a:sym typeface="Cambria"/>
            </a:endParaRPr>
          </a:p>
          <a:p>
            <a:pPr marL="0" lvl="0" indent="0" algn="l" rtl="0">
              <a:spcBef>
                <a:spcPts val="0"/>
              </a:spcBef>
              <a:spcAft>
                <a:spcPts val="0"/>
              </a:spcAft>
              <a:buNone/>
            </a:pPr>
            <a:endParaRPr sz="2400" b="1">
              <a:latin typeface="Cambria"/>
              <a:ea typeface="Cambria"/>
              <a:cs typeface="Cambria"/>
              <a:sym typeface="Cambria"/>
            </a:endParaRPr>
          </a:p>
          <a:p>
            <a:pPr marL="457200" lvl="0" indent="-365760" algn="l" rtl="0">
              <a:spcBef>
                <a:spcPts val="0"/>
              </a:spcBef>
              <a:spcAft>
                <a:spcPts val="0"/>
              </a:spcAft>
              <a:buSzPct val="100000"/>
              <a:buFont typeface="Cambria"/>
              <a:buChar char="●"/>
            </a:pPr>
            <a:r>
              <a:rPr lang="en" sz="2400">
                <a:latin typeface="Cambria"/>
                <a:ea typeface="Cambria"/>
                <a:cs typeface="Cambria"/>
                <a:sym typeface="Cambria"/>
              </a:rPr>
              <a:t>We were able to preprocess and correctly analyze many of the boards</a:t>
            </a:r>
            <a:endParaRPr sz="2400">
              <a:latin typeface="Cambria"/>
              <a:ea typeface="Cambria"/>
              <a:cs typeface="Cambria"/>
              <a:sym typeface="Cambria"/>
            </a:endParaRPr>
          </a:p>
          <a:p>
            <a:pPr marL="457200" lvl="0" indent="-365760" algn="l" rtl="0">
              <a:spcBef>
                <a:spcPts val="0"/>
              </a:spcBef>
              <a:spcAft>
                <a:spcPts val="0"/>
              </a:spcAft>
              <a:buSzPct val="100000"/>
              <a:buFont typeface="Cambria"/>
              <a:buChar char="●"/>
            </a:pPr>
            <a:r>
              <a:rPr lang="en" sz="2400">
                <a:latin typeface="Cambria"/>
                <a:ea typeface="Cambria"/>
                <a:cs typeface="Cambria"/>
                <a:sym typeface="Cambria"/>
              </a:rPr>
              <a:t>Ultimately unable to train a model yet to detect whether or not there was a defect in a given image</a:t>
            </a:r>
            <a:endParaRPr sz="2400">
              <a:latin typeface="Cambria"/>
              <a:ea typeface="Cambria"/>
              <a:cs typeface="Cambria"/>
              <a:sym typeface="Cambria"/>
            </a:endParaRPr>
          </a:p>
          <a:p>
            <a:pPr marL="457200" lvl="0" indent="-365760" algn="l" rtl="0">
              <a:spcBef>
                <a:spcPts val="0"/>
              </a:spcBef>
              <a:spcAft>
                <a:spcPts val="0"/>
              </a:spcAft>
              <a:buSzPct val="100000"/>
              <a:buFont typeface="Cambria"/>
              <a:buChar char="●"/>
            </a:pPr>
            <a:r>
              <a:rPr lang="en" sz="2400">
                <a:latin typeface="Cambria"/>
                <a:ea typeface="Cambria"/>
                <a:cs typeface="Cambria"/>
                <a:sym typeface="Cambria"/>
              </a:rPr>
              <a:t>Accomplished all the base work for a future model</a:t>
            </a:r>
            <a:endParaRPr sz="2400">
              <a:latin typeface="Cambria"/>
              <a:ea typeface="Cambria"/>
              <a:cs typeface="Cambria"/>
              <a:sym typeface="Cambria"/>
            </a:endParaRPr>
          </a:p>
          <a:p>
            <a:pPr marL="0" lvl="0" indent="0" algn="l" rtl="0">
              <a:spcBef>
                <a:spcPts val="0"/>
              </a:spcBef>
              <a:spcAft>
                <a:spcPts val="0"/>
              </a:spcAft>
              <a:buNone/>
            </a:pPr>
            <a:endParaRPr sz="2400" b="1">
              <a:latin typeface="Cambria"/>
              <a:ea typeface="Cambria"/>
              <a:cs typeface="Cambria"/>
              <a:sym typeface="Cambria"/>
            </a:endParaRPr>
          </a:p>
          <a:p>
            <a:pPr marL="457200" lvl="0" indent="0" algn="l" rtl="0">
              <a:spcBef>
                <a:spcPts val="0"/>
              </a:spcBef>
              <a:spcAft>
                <a:spcPts val="0"/>
              </a:spcAft>
              <a:buNone/>
            </a:pPr>
            <a:endParaRPr sz="2400" b="1">
              <a:latin typeface="Cambria"/>
              <a:ea typeface="Cambria"/>
              <a:cs typeface="Cambria"/>
              <a:sym typeface="Cambria"/>
            </a:endParaRPr>
          </a:p>
        </p:txBody>
      </p:sp>
      <p:cxnSp>
        <p:nvCxnSpPr>
          <p:cNvPr id="314" name="Google Shape;314;p24"/>
          <p:cNvCxnSpPr/>
          <p:nvPr/>
        </p:nvCxnSpPr>
        <p:spPr>
          <a:xfrm rot="10800000" flipH="1">
            <a:off x="418350" y="948025"/>
            <a:ext cx="3189600" cy="25500"/>
          </a:xfrm>
          <a:prstGeom prst="straightConnector1">
            <a:avLst/>
          </a:prstGeom>
          <a:noFill/>
          <a:ln w="9525" cap="flat" cmpd="sng">
            <a:solidFill>
              <a:schemeClr val="accent3"/>
            </a:solidFill>
            <a:prstDash val="solid"/>
            <a:round/>
            <a:headEnd type="none" w="med" len="med"/>
            <a:tailEnd type="none" w="med" len="med"/>
          </a:ln>
        </p:spPr>
      </p:cxnSp>
      <p:pic>
        <p:nvPicPr>
          <p:cNvPr id="315" name="Google Shape;315;p24"/>
          <p:cNvPicPr preferRelativeResize="0"/>
          <p:nvPr/>
        </p:nvPicPr>
        <p:blipFill rotWithShape="1">
          <a:blip r:embed="rId3">
            <a:alphaModFix/>
          </a:blip>
          <a:srcRect/>
          <a:stretch/>
        </p:blipFill>
        <p:spPr>
          <a:xfrm>
            <a:off x="4304425" y="151350"/>
            <a:ext cx="4636949" cy="467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Suggestions for Future Work</a:t>
            </a:r>
            <a:endParaRPr sz="2400" b="1">
              <a:latin typeface="Cambria"/>
              <a:ea typeface="Cambria"/>
              <a:cs typeface="Cambria"/>
              <a:sym typeface="Cambria"/>
            </a:endParaRPr>
          </a:p>
        </p:txBody>
      </p:sp>
      <p:sp>
        <p:nvSpPr>
          <p:cNvPr id="321" name="Google Shape;32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ambria"/>
              <a:buChar char="●"/>
            </a:pPr>
            <a:r>
              <a:rPr lang="en">
                <a:solidFill>
                  <a:schemeClr val="dk1"/>
                </a:solidFill>
                <a:latin typeface="Cambria"/>
                <a:ea typeface="Cambria"/>
                <a:cs typeface="Cambria"/>
                <a:sym typeface="Cambria"/>
              </a:rPr>
              <a:t>Expand program functionality to inspect printed via-fill and trace yield.</a:t>
            </a:r>
            <a:endParaRPr>
              <a:solidFill>
                <a:schemeClr val="dk1"/>
              </a:solidFill>
              <a:latin typeface="Cambria"/>
              <a:ea typeface="Cambria"/>
              <a:cs typeface="Cambria"/>
              <a:sym typeface="Cambria"/>
            </a:endParaRPr>
          </a:p>
          <a:p>
            <a:pPr marL="914400" lvl="1" indent="-317500" algn="l" rtl="0">
              <a:spcBef>
                <a:spcPts val="0"/>
              </a:spcBef>
              <a:spcAft>
                <a:spcPts val="0"/>
              </a:spcAft>
              <a:buClr>
                <a:schemeClr val="dk1"/>
              </a:buClr>
              <a:buSzPts val="1400"/>
              <a:buFont typeface="Cambria"/>
              <a:buChar char="○"/>
            </a:pPr>
            <a:r>
              <a:rPr lang="en">
                <a:solidFill>
                  <a:schemeClr val="dk1"/>
                </a:solidFill>
                <a:latin typeface="Cambria"/>
                <a:ea typeface="Cambria"/>
                <a:cs typeface="Cambria"/>
                <a:sym typeface="Cambria"/>
              </a:rPr>
              <a:t>Via-Fill inspection will use the same image segmentation as the punched files with different preprocessing and analysis steps to highlight issues.</a:t>
            </a:r>
            <a:endParaRPr>
              <a:solidFill>
                <a:schemeClr val="dk1"/>
              </a:solidFill>
              <a:latin typeface="Cambria"/>
              <a:ea typeface="Cambria"/>
              <a:cs typeface="Cambria"/>
              <a:sym typeface="Cambria"/>
            </a:endParaRPr>
          </a:p>
          <a:p>
            <a:pPr marL="457200" lvl="0" indent="-342900" algn="l" rtl="0">
              <a:spcBef>
                <a:spcPts val="0"/>
              </a:spcBef>
              <a:spcAft>
                <a:spcPts val="0"/>
              </a:spcAft>
              <a:buClr>
                <a:schemeClr val="dk1"/>
              </a:buClr>
              <a:buSzPts val="1800"/>
              <a:buFont typeface="Cambria"/>
              <a:buChar char="●"/>
            </a:pPr>
            <a:r>
              <a:rPr lang="en">
                <a:solidFill>
                  <a:schemeClr val="dk1"/>
                </a:solidFill>
                <a:latin typeface="Cambria"/>
                <a:ea typeface="Cambria"/>
                <a:cs typeface="Cambria"/>
                <a:sym typeface="Cambria"/>
              </a:rPr>
              <a:t>In order to create a working algorithm, we first have to create an application that can take in the images as input and allow someone to mark what kind of defect they are</a:t>
            </a:r>
            <a:endParaRPr>
              <a:solidFill>
                <a:schemeClr val="dk1"/>
              </a:solidFill>
              <a:latin typeface="Cambria"/>
              <a:ea typeface="Cambria"/>
              <a:cs typeface="Cambria"/>
              <a:sym typeface="Cambria"/>
            </a:endParaRPr>
          </a:p>
          <a:p>
            <a:pPr marL="914400" lvl="1" indent="-317500" algn="l" rtl="0">
              <a:spcBef>
                <a:spcPts val="0"/>
              </a:spcBef>
              <a:spcAft>
                <a:spcPts val="0"/>
              </a:spcAft>
              <a:buClr>
                <a:schemeClr val="dk1"/>
              </a:buClr>
              <a:buSzPts val="1400"/>
              <a:buFont typeface="Cambria"/>
              <a:buChar char="○"/>
            </a:pPr>
            <a:r>
              <a:rPr lang="en">
                <a:solidFill>
                  <a:schemeClr val="dk1"/>
                </a:solidFill>
                <a:latin typeface="Cambria"/>
                <a:ea typeface="Cambria"/>
                <a:cs typeface="Cambria"/>
                <a:sym typeface="Cambria"/>
              </a:rPr>
              <a:t>This is the first step in taking our preprocessing work and making into a machine learning algorithm</a:t>
            </a:r>
            <a:endParaRPr>
              <a:solidFill>
                <a:schemeClr val="dk1"/>
              </a:solidFill>
              <a:latin typeface="Cambria"/>
              <a:ea typeface="Cambria"/>
              <a:cs typeface="Cambria"/>
              <a:sym typeface="Cambria"/>
            </a:endParaRPr>
          </a:p>
          <a:p>
            <a:pPr marL="0" lvl="0" indent="0" algn="l" rtl="0">
              <a:spcBef>
                <a:spcPts val="1200"/>
              </a:spcBef>
              <a:spcAft>
                <a:spcPts val="0"/>
              </a:spcAft>
              <a:buNone/>
            </a:pPr>
            <a:endParaRPr>
              <a:solidFill>
                <a:schemeClr val="dk1"/>
              </a:solidFill>
              <a:latin typeface="Cambria"/>
              <a:ea typeface="Cambria"/>
              <a:cs typeface="Cambria"/>
              <a:sym typeface="Cambria"/>
            </a:endParaRPr>
          </a:p>
          <a:p>
            <a:pPr marL="0" lvl="0" indent="0" algn="l" rtl="0">
              <a:spcBef>
                <a:spcPts val="1200"/>
              </a:spcBef>
              <a:spcAft>
                <a:spcPts val="1200"/>
              </a:spcAft>
              <a:buNone/>
            </a:pPr>
            <a:endParaRPr>
              <a:solidFill>
                <a:schemeClr val="dk1"/>
              </a:solidFill>
              <a:latin typeface="Cambria"/>
              <a:ea typeface="Cambria"/>
              <a:cs typeface="Cambria"/>
              <a:sym typeface="Cambria"/>
            </a:endParaRPr>
          </a:p>
        </p:txBody>
      </p:sp>
      <p:cxnSp>
        <p:nvCxnSpPr>
          <p:cNvPr id="322" name="Google Shape;322;p25"/>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26"/>
          <p:cNvPicPr preferRelativeResize="0"/>
          <p:nvPr/>
        </p:nvPicPr>
        <p:blipFill>
          <a:blip r:embed="rId3">
            <a:alphaModFix/>
          </a:blip>
          <a:stretch>
            <a:fillRect/>
          </a:stretch>
        </p:blipFill>
        <p:spPr>
          <a:xfrm>
            <a:off x="754738" y="424538"/>
            <a:ext cx="7634525" cy="4294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
        <p:cNvGrpSpPr/>
        <p:nvPr/>
      </p:nvGrpSpPr>
      <p:grpSpPr>
        <a:xfrm>
          <a:off x="0" y="0"/>
          <a:ext cx="0" cy="0"/>
          <a:chOff x="0" y="0"/>
          <a:chExt cx="0" cy="0"/>
        </a:xfrm>
      </p:grpSpPr>
      <p:sp>
        <p:nvSpPr>
          <p:cNvPr id="332" name="Google Shape;33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solidFill>
                  <a:srgbClr val="000000"/>
                </a:solidFill>
                <a:latin typeface="Cambria"/>
                <a:ea typeface="Cambria"/>
                <a:cs typeface="Cambria"/>
                <a:sym typeface="Cambria"/>
              </a:rPr>
              <a:t>Acknowledgements</a:t>
            </a:r>
            <a:endParaRPr sz="2400" b="1">
              <a:solidFill>
                <a:srgbClr val="000000"/>
              </a:solidFill>
              <a:latin typeface="Cambria"/>
              <a:ea typeface="Cambria"/>
              <a:cs typeface="Cambria"/>
              <a:sym typeface="Cambria"/>
            </a:endParaRPr>
          </a:p>
        </p:txBody>
      </p:sp>
      <p:sp>
        <p:nvSpPr>
          <p:cNvPr id="333" name="Google Shape;333;p27"/>
          <p:cNvSpPr txBox="1">
            <a:spLocks noGrp="1"/>
          </p:cNvSpPr>
          <p:nvPr>
            <p:ph type="body" idx="1"/>
          </p:nvPr>
        </p:nvSpPr>
        <p:spPr>
          <a:xfrm>
            <a:off x="311700" y="1087125"/>
            <a:ext cx="8520600" cy="1209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929">
                <a:solidFill>
                  <a:srgbClr val="000000"/>
                </a:solidFill>
                <a:latin typeface="Cambria"/>
                <a:ea typeface="Cambria"/>
                <a:cs typeface="Cambria"/>
                <a:sym typeface="Cambria"/>
              </a:rPr>
              <a:t>Thank you to the National AI campus spring cohort team and leadership for a great semester and to the OzIC team for the constant information and mentorship that they provided throughout the semester!</a:t>
            </a:r>
            <a:endParaRPr sz="1929">
              <a:solidFill>
                <a:srgbClr val="000000"/>
              </a:solidFill>
              <a:latin typeface="Cambria"/>
              <a:ea typeface="Cambria"/>
              <a:cs typeface="Cambria"/>
              <a:sym typeface="Cambria"/>
            </a:endParaRPr>
          </a:p>
          <a:p>
            <a:pPr marL="0" lvl="0" indent="0" algn="l" rtl="0">
              <a:lnSpc>
                <a:spcPct val="95000"/>
              </a:lnSpc>
              <a:spcBef>
                <a:spcPts val="1200"/>
              </a:spcBef>
              <a:spcAft>
                <a:spcPts val="1200"/>
              </a:spcAft>
              <a:buSzPts val="935"/>
              <a:buNone/>
            </a:pPr>
            <a:endParaRPr sz="1929">
              <a:solidFill>
                <a:srgbClr val="000000"/>
              </a:solidFill>
              <a:latin typeface="Cambria"/>
              <a:ea typeface="Cambria"/>
              <a:cs typeface="Cambria"/>
              <a:sym typeface="Cambria"/>
            </a:endParaRPr>
          </a:p>
        </p:txBody>
      </p:sp>
      <p:cxnSp>
        <p:nvCxnSpPr>
          <p:cNvPr id="334" name="Google Shape;334;p27"/>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pic>
        <p:nvPicPr>
          <p:cNvPr id="335" name="Google Shape;335;p27"/>
          <p:cNvPicPr preferRelativeResize="0"/>
          <p:nvPr/>
        </p:nvPicPr>
        <p:blipFill>
          <a:blip r:embed="rId3">
            <a:alphaModFix/>
          </a:blip>
          <a:stretch>
            <a:fillRect/>
          </a:stretch>
        </p:blipFill>
        <p:spPr>
          <a:xfrm>
            <a:off x="342152" y="4022572"/>
            <a:ext cx="3008625" cy="768300"/>
          </a:xfrm>
          <a:prstGeom prst="rect">
            <a:avLst/>
          </a:prstGeom>
          <a:noFill/>
          <a:ln>
            <a:noFill/>
          </a:ln>
        </p:spPr>
      </p:pic>
      <p:pic>
        <p:nvPicPr>
          <p:cNvPr id="336" name="Google Shape;336;p27"/>
          <p:cNvPicPr preferRelativeResize="0"/>
          <p:nvPr/>
        </p:nvPicPr>
        <p:blipFill rotWithShape="1">
          <a:blip r:embed="rId4">
            <a:alphaModFix/>
          </a:blip>
          <a:srcRect t="12661" b="9468"/>
          <a:stretch/>
        </p:blipFill>
        <p:spPr>
          <a:xfrm>
            <a:off x="3762525" y="3956325"/>
            <a:ext cx="1156821" cy="900800"/>
          </a:xfrm>
          <a:prstGeom prst="rect">
            <a:avLst/>
          </a:prstGeom>
          <a:noFill/>
          <a:ln>
            <a:noFill/>
          </a:ln>
        </p:spPr>
      </p:pic>
      <p:pic>
        <p:nvPicPr>
          <p:cNvPr id="337" name="Google Shape;337;p27"/>
          <p:cNvPicPr preferRelativeResize="0"/>
          <p:nvPr/>
        </p:nvPicPr>
        <p:blipFill>
          <a:blip r:embed="rId5">
            <a:alphaModFix/>
          </a:blip>
          <a:stretch>
            <a:fillRect/>
          </a:stretch>
        </p:blipFill>
        <p:spPr>
          <a:xfrm>
            <a:off x="4956962" y="3635347"/>
            <a:ext cx="1787576" cy="1382598"/>
          </a:xfrm>
          <a:prstGeom prst="rect">
            <a:avLst/>
          </a:prstGeom>
          <a:noFill/>
          <a:ln>
            <a:noFill/>
          </a:ln>
        </p:spPr>
      </p:pic>
      <p:pic>
        <p:nvPicPr>
          <p:cNvPr id="338" name="Google Shape;338;p27"/>
          <p:cNvPicPr preferRelativeResize="0"/>
          <p:nvPr/>
        </p:nvPicPr>
        <p:blipFill>
          <a:blip r:embed="rId6">
            <a:alphaModFix/>
          </a:blip>
          <a:stretch>
            <a:fillRect/>
          </a:stretch>
        </p:blipFill>
        <p:spPr>
          <a:xfrm>
            <a:off x="4441400" y="2536962"/>
            <a:ext cx="1244800" cy="1244800"/>
          </a:xfrm>
          <a:prstGeom prst="rect">
            <a:avLst/>
          </a:prstGeom>
          <a:noFill/>
          <a:ln>
            <a:noFill/>
          </a:ln>
        </p:spPr>
      </p:pic>
      <p:pic>
        <p:nvPicPr>
          <p:cNvPr id="339" name="Google Shape;339;p27"/>
          <p:cNvPicPr preferRelativeResize="0"/>
          <p:nvPr/>
        </p:nvPicPr>
        <p:blipFill>
          <a:blip r:embed="rId7">
            <a:alphaModFix/>
          </a:blip>
          <a:stretch>
            <a:fillRect/>
          </a:stretch>
        </p:blipFill>
        <p:spPr>
          <a:xfrm>
            <a:off x="798000" y="2835387"/>
            <a:ext cx="3008624" cy="647913"/>
          </a:xfrm>
          <a:prstGeom prst="rect">
            <a:avLst/>
          </a:prstGeom>
          <a:noFill/>
          <a:ln>
            <a:noFill/>
          </a:ln>
        </p:spPr>
      </p:pic>
      <p:pic>
        <p:nvPicPr>
          <p:cNvPr id="340" name="Google Shape;340;p27"/>
          <p:cNvPicPr preferRelativeResize="0"/>
          <p:nvPr/>
        </p:nvPicPr>
        <p:blipFill>
          <a:blip r:embed="rId8">
            <a:alphaModFix/>
          </a:blip>
          <a:stretch>
            <a:fillRect/>
          </a:stretch>
        </p:blipFill>
        <p:spPr>
          <a:xfrm>
            <a:off x="6212445" y="2556470"/>
            <a:ext cx="1382600" cy="1382600"/>
          </a:xfrm>
          <a:prstGeom prst="rect">
            <a:avLst/>
          </a:prstGeom>
          <a:noFill/>
          <a:ln>
            <a:noFill/>
          </a:ln>
        </p:spPr>
      </p:pic>
      <p:pic>
        <p:nvPicPr>
          <p:cNvPr id="341" name="Google Shape;341;p27"/>
          <p:cNvPicPr preferRelativeResize="0"/>
          <p:nvPr/>
        </p:nvPicPr>
        <p:blipFill rotWithShape="1">
          <a:blip r:embed="rId9">
            <a:alphaModFix/>
          </a:blip>
          <a:srcRect t="24195" b="24401"/>
          <a:stretch/>
        </p:blipFill>
        <p:spPr>
          <a:xfrm>
            <a:off x="6782150" y="3985475"/>
            <a:ext cx="2101750" cy="682325"/>
          </a:xfrm>
          <a:prstGeom prst="rect">
            <a:avLst/>
          </a:prstGeom>
          <a:noFill/>
          <a:ln>
            <a:noFill/>
          </a:ln>
        </p:spPr>
      </p:pic>
      <p:pic>
        <p:nvPicPr>
          <p:cNvPr id="342" name="Google Shape;342;p27"/>
          <p:cNvPicPr preferRelativeResize="0"/>
          <p:nvPr/>
        </p:nvPicPr>
        <p:blipFill rotWithShape="1">
          <a:blip r:embed="rId10">
            <a:alphaModFix/>
          </a:blip>
          <a:srcRect l="29177" r="28858"/>
          <a:stretch/>
        </p:blipFill>
        <p:spPr>
          <a:xfrm>
            <a:off x="7971703" y="2643275"/>
            <a:ext cx="901975" cy="1209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348" name="Google Shape;34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u="sng">
                <a:solidFill>
                  <a:schemeClr val="dk1"/>
                </a:solidFill>
              </a:rPr>
              <a:t>Vimeo defect  turker image:</a:t>
            </a:r>
            <a:endParaRPr u="sng">
              <a:solidFill>
                <a:schemeClr val="dk1"/>
              </a:solidFill>
            </a:endParaRPr>
          </a:p>
          <a:p>
            <a:pPr marL="0" lvl="0" indent="0" algn="l" rtl="0">
              <a:lnSpc>
                <a:spcPct val="100000"/>
              </a:lnSpc>
              <a:spcBef>
                <a:spcPts val="0"/>
              </a:spcBef>
              <a:spcAft>
                <a:spcPts val="0"/>
              </a:spcAft>
              <a:buNone/>
            </a:pPr>
            <a:r>
              <a:rPr lang="en">
                <a:solidFill>
                  <a:schemeClr val="dk1"/>
                </a:solidFill>
              </a:rPr>
              <a:t>https://vimeo.com/388296477?embedded=true&amp;source=video_title&amp;owner=104920680</a:t>
            </a:r>
            <a:endParaRPr>
              <a:solidFill>
                <a:schemeClr val="dk1"/>
              </a:solidFill>
            </a:endParaRPr>
          </a:p>
          <a:p>
            <a:pPr marL="0" lvl="0" indent="0" algn="l" rtl="0">
              <a:lnSpc>
                <a:spcPct val="100000"/>
              </a:lnSpc>
              <a:spcBef>
                <a:spcPts val="0"/>
              </a:spcBef>
              <a:spcAft>
                <a:spcPts val="0"/>
              </a:spcAft>
              <a:buNone/>
            </a:pPr>
            <a:endParaRPr sz="140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en" sz="14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https://opencv.org/opencv-python-is-now-an-official-opencv-project/</a:t>
            </a:r>
            <a:endParaRPr sz="2000">
              <a:solidFill>
                <a:schemeClr val="dk1"/>
              </a:solidFill>
            </a:endParaRPr>
          </a:p>
          <a:p>
            <a:pPr marL="0" lvl="0" indent="0" algn="l" rtl="0">
              <a:lnSpc>
                <a:spcPct val="100000"/>
              </a:lnSpc>
              <a:spcBef>
                <a:spcPts val="0"/>
              </a:spcBef>
              <a:spcAft>
                <a:spcPts val="0"/>
              </a:spcAft>
              <a:buNone/>
            </a:pPr>
            <a:endParaRPr sz="2000">
              <a:solidFill>
                <a:schemeClr val="dk1"/>
              </a:solidFill>
            </a:endParaRPr>
          </a:p>
          <a:p>
            <a:pPr marL="0" lvl="0" indent="0" algn="l" rtl="0">
              <a:lnSpc>
                <a:spcPct val="100000"/>
              </a:lnSpc>
              <a:spcBef>
                <a:spcPts val="0"/>
              </a:spcBef>
              <a:spcAft>
                <a:spcPts val="0"/>
              </a:spcAft>
              <a:buNone/>
            </a:pPr>
            <a:r>
              <a:rPr lang="en" sz="1400" u="sng">
                <a:solidFill>
                  <a:schemeClr val="dk1"/>
                </a:solidFill>
                <a:latin typeface="Cambria"/>
                <a:ea typeface="Cambria"/>
                <a:cs typeface="Cambria"/>
                <a:sym typeface="Cambria"/>
                <a:hlinkClick r:id="rId4">
                  <a:extLst>
                    <a:ext uri="{A12FA001-AC4F-418D-AE19-62706E023703}">
                      <ahyp:hlinkClr xmlns:ahyp="http://schemas.microsoft.com/office/drawing/2018/hyperlinkcolor" val="tx"/>
                    </a:ext>
                  </a:extLst>
                </a:hlinkClick>
              </a:rPr>
              <a:t>https://pyimagesearch.com/2021/04/28/opencv-thresholding-cv2-threshold/</a:t>
            </a: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400" u="sng">
                <a:solidFill>
                  <a:schemeClr val="dk1"/>
                </a:solidFill>
                <a:latin typeface="Cambria"/>
                <a:ea typeface="Cambria"/>
                <a:cs typeface="Cambria"/>
                <a:sym typeface="Cambria"/>
                <a:hlinkClick r:id="rId5">
                  <a:extLst>
                    <a:ext uri="{A12FA001-AC4F-418D-AE19-62706E023703}">
                      <ahyp:hlinkClr xmlns:ahyp="http://schemas.microsoft.com/office/drawing/2018/hyperlinkcolor" val="tx"/>
                    </a:ext>
                  </a:extLst>
                </a:hlinkClick>
              </a:rPr>
              <a:t>https://medium.com/@bdhuma/which-pooling-method-is-better-maxpooling-vs-minpooling-vs-average-pooling-95fb03f45a9</a:t>
            </a: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400" u="sng">
                <a:solidFill>
                  <a:schemeClr val="dk1"/>
                </a:solidFill>
                <a:latin typeface="Cambria"/>
                <a:ea typeface="Cambria"/>
                <a:cs typeface="Cambria"/>
                <a:sym typeface="Cambria"/>
                <a:hlinkClick r:id="rId6">
                  <a:extLst>
                    <a:ext uri="{A12FA001-AC4F-418D-AE19-62706E023703}">
                      <ahyp:hlinkClr xmlns:ahyp="http://schemas.microsoft.com/office/drawing/2018/hyperlinkcolor" val="tx"/>
                    </a:ext>
                  </a:extLst>
                </a:hlinkClick>
              </a:rPr>
              <a:t>https://www.geeksforgeeks.org/erosion-dilation-images-using-opencv-python/</a:t>
            </a: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400" u="sng">
                <a:solidFill>
                  <a:schemeClr val="dk1"/>
                </a:solidFill>
                <a:latin typeface="Cambria"/>
                <a:ea typeface="Cambria"/>
                <a:cs typeface="Cambria"/>
                <a:sym typeface="Cambria"/>
                <a:hlinkClick r:id="rId7">
                  <a:extLst>
                    <a:ext uri="{A12FA001-AC4F-418D-AE19-62706E023703}">
                      <ahyp:hlinkClr xmlns:ahyp="http://schemas.microsoft.com/office/drawing/2018/hyperlinkcolor" val="tx"/>
                    </a:ext>
                  </a:extLst>
                </a:hlinkClick>
              </a:rPr>
              <a:t>https://docs.edgeimpulse.com/experts/prototype-and-concept-projects/identifying-pcb-defects</a:t>
            </a:r>
            <a:endParaRPr sz="1400">
              <a:solidFill>
                <a:schemeClr val="dk1"/>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Clr>
                <a:schemeClr val="dk1"/>
              </a:buClr>
              <a:buSzPts val="1100"/>
              <a:buFont typeface="Arial"/>
              <a:buNone/>
            </a:pPr>
            <a:r>
              <a:rPr lang="en" b="1" u="sng" dirty="0">
                <a:solidFill>
                  <a:schemeClr val="dk1"/>
                </a:solidFill>
                <a:latin typeface="Cambria"/>
                <a:ea typeface="Cambria"/>
                <a:cs typeface="Cambria"/>
                <a:sym typeface="Cambria"/>
              </a:rPr>
              <a:t>Coach Team:</a:t>
            </a:r>
            <a:endParaRPr b="1" u="sng"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Cambria"/>
                <a:ea typeface="Cambria"/>
                <a:cs typeface="Cambria"/>
                <a:sym typeface="Cambria"/>
              </a:rPr>
              <a:t>Case Kirk</a:t>
            </a:r>
            <a:r>
              <a:rPr lang="en" dirty="0">
                <a:solidFill>
                  <a:schemeClr val="dk1"/>
                </a:solidFill>
                <a:latin typeface="Cambria"/>
                <a:ea typeface="Cambria"/>
                <a:cs typeface="Cambria"/>
                <a:sym typeface="Cambria"/>
              </a:rPr>
              <a:t> (Ozark Integrated Circuits)</a:t>
            </a:r>
            <a:endParaRPr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Cambria"/>
                <a:ea typeface="Cambria"/>
                <a:cs typeface="Cambria"/>
                <a:sym typeface="Cambria"/>
              </a:rPr>
              <a:t>Walt Niblock</a:t>
            </a:r>
            <a:r>
              <a:rPr lang="en" dirty="0">
                <a:solidFill>
                  <a:schemeClr val="dk1"/>
                </a:solidFill>
                <a:latin typeface="Cambria"/>
                <a:ea typeface="Cambria"/>
                <a:cs typeface="Cambria"/>
                <a:sym typeface="Cambria"/>
              </a:rPr>
              <a:t> (Ozark Integrated Circuits)</a:t>
            </a:r>
            <a:endParaRPr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Cambria"/>
                <a:ea typeface="Cambria"/>
                <a:cs typeface="Cambria"/>
                <a:sym typeface="Cambria"/>
              </a:rPr>
              <a:t>Jennifer Fowler</a:t>
            </a:r>
            <a:r>
              <a:rPr lang="en" dirty="0">
                <a:solidFill>
                  <a:schemeClr val="dk1"/>
                </a:solidFill>
                <a:latin typeface="Cambria"/>
                <a:ea typeface="Cambria"/>
                <a:cs typeface="Cambria"/>
                <a:sym typeface="Cambria"/>
              </a:rPr>
              <a:t> (Arkansas State University, AR NSF </a:t>
            </a:r>
            <a:r>
              <a:rPr lang="en" dirty="0" err="1">
                <a:solidFill>
                  <a:schemeClr val="dk1"/>
                </a:solidFill>
                <a:latin typeface="Cambria"/>
                <a:ea typeface="Cambria"/>
                <a:cs typeface="Cambria"/>
                <a:sym typeface="Cambria"/>
              </a:rPr>
              <a:t>EPSCoR</a:t>
            </a:r>
            <a:r>
              <a:rPr lang="en" dirty="0">
                <a:solidFill>
                  <a:schemeClr val="dk1"/>
                </a:solidFill>
                <a:latin typeface="Cambria"/>
                <a:ea typeface="Cambria"/>
                <a:cs typeface="Cambria"/>
                <a:sym typeface="Cambria"/>
              </a:rPr>
              <a:t>)</a:t>
            </a:r>
            <a:endParaRPr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Cambria"/>
                <a:ea typeface="Cambria"/>
                <a:cs typeface="Cambria"/>
                <a:sym typeface="Cambria"/>
              </a:rPr>
              <a:t>Drew Fleming</a:t>
            </a:r>
            <a:r>
              <a:rPr lang="en" dirty="0">
                <a:solidFill>
                  <a:schemeClr val="dk1"/>
                </a:solidFill>
                <a:latin typeface="Cambria"/>
                <a:ea typeface="Cambria"/>
                <a:cs typeface="Cambria"/>
                <a:sym typeface="Cambria"/>
              </a:rPr>
              <a:t> (Arkansas State University)</a:t>
            </a:r>
            <a:endParaRPr dirty="0">
              <a:solidFill>
                <a:schemeClr val="dk1"/>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r>
              <a:rPr lang="en" b="1" u="sng" dirty="0">
                <a:solidFill>
                  <a:schemeClr val="dk1"/>
                </a:solidFill>
                <a:latin typeface="Cambria"/>
                <a:ea typeface="Cambria"/>
                <a:cs typeface="Cambria"/>
                <a:sym typeface="Cambria"/>
              </a:rPr>
              <a:t>Participants:</a:t>
            </a:r>
            <a:endParaRPr b="1" u="sng"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Cambria"/>
                <a:ea typeface="Cambria"/>
                <a:cs typeface="Cambria"/>
                <a:sym typeface="Cambria"/>
              </a:rPr>
              <a:t>Isaac Rodriguez </a:t>
            </a:r>
            <a:r>
              <a:rPr lang="en" dirty="0">
                <a:solidFill>
                  <a:schemeClr val="dk1"/>
                </a:solidFill>
                <a:latin typeface="Cambria"/>
                <a:ea typeface="Cambria"/>
                <a:cs typeface="Cambria"/>
                <a:sym typeface="Cambria"/>
              </a:rPr>
              <a:t>(Sonoma State University, CA)</a:t>
            </a:r>
            <a:endParaRPr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None/>
            </a:pPr>
            <a:r>
              <a:rPr lang="en" b="1" dirty="0">
                <a:solidFill>
                  <a:schemeClr val="dk1"/>
                </a:solidFill>
                <a:latin typeface="Cambria"/>
                <a:ea typeface="Cambria"/>
                <a:cs typeface="Cambria"/>
                <a:sym typeface="Cambria"/>
              </a:rPr>
              <a:t>Connor Emery </a:t>
            </a:r>
            <a:r>
              <a:rPr lang="en" dirty="0">
                <a:solidFill>
                  <a:schemeClr val="dk1"/>
                </a:solidFill>
                <a:latin typeface="Cambria"/>
                <a:ea typeface="Cambria"/>
                <a:cs typeface="Cambria"/>
                <a:sym typeface="Cambria"/>
              </a:rPr>
              <a:t>(Bryant University, RI)</a:t>
            </a:r>
            <a:endParaRPr dirty="0">
              <a:solidFill>
                <a:schemeClr val="dk1"/>
              </a:solidFill>
              <a:latin typeface="Cambria"/>
              <a:ea typeface="Cambria"/>
              <a:cs typeface="Cambria"/>
              <a:sym typeface="Cambria"/>
            </a:endParaRPr>
          </a:p>
          <a:p>
            <a:pPr marL="228600" lvl="0" indent="0" algn="l" rtl="0">
              <a:lnSpc>
                <a:spcPct val="100000"/>
              </a:lnSpc>
              <a:spcBef>
                <a:spcPts val="0"/>
              </a:spcBef>
              <a:spcAft>
                <a:spcPts val="0"/>
              </a:spcAft>
              <a:buNone/>
            </a:pPr>
            <a:r>
              <a:rPr lang="en" b="1" dirty="0">
                <a:solidFill>
                  <a:schemeClr val="bg1"/>
                </a:solidFill>
                <a:latin typeface="Cambria"/>
                <a:ea typeface="Cambria"/>
                <a:cs typeface="Cambria"/>
                <a:sym typeface="Cambria"/>
              </a:rPr>
              <a:t>Darrell Hood </a:t>
            </a:r>
            <a:r>
              <a:rPr lang="en" dirty="0">
                <a:solidFill>
                  <a:schemeClr val="bg1"/>
                </a:solidFill>
                <a:latin typeface="Cambria"/>
                <a:ea typeface="Cambria"/>
                <a:cs typeface="Cambria"/>
                <a:sym typeface="Cambria"/>
              </a:rPr>
              <a:t>(University of Arkansas at Pine Bluff)</a:t>
            </a:r>
            <a:endParaRPr dirty="0">
              <a:solidFill>
                <a:schemeClr val="bg1"/>
              </a:solidFill>
              <a:latin typeface="Cambria"/>
              <a:ea typeface="Cambria"/>
              <a:cs typeface="Cambria"/>
              <a:sym typeface="Cambria"/>
            </a:endParaRPr>
          </a:p>
          <a:p>
            <a:pPr marL="228600" lvl="0" indent="0" algn="l" rtl="0">
              <a:lnSpc>
                <a:spcPct val="100000"/>
              </a:lnSpc>
              <a:spcBef>
                <a:spcPts val="0"/>
              </a:spcBef>
              <a:spcAft>
                <a:spcPts val="0"/>
              </a:spcAft>
              <a:buNone/>
            </a:pPr>
            <a:r>
              <a:rPr lang="en" b="1" dirty="0">
                <a:solidFill>
                  <a:schemeClr val="bg1"/>
                </a:solidFill>
                <a:latin typeface="Cambria"/>
                <a:ea typeface="Cambria"/>
                <a:cs typeface="Cambria"/>
                <a:sym typeface="Cambria"/>
              </a:rPr>
              <a:t>Wesley Heikes </a:t>
            </a:r>
            <a:r>
              <a:rPr lang="en" dirty="0">
                <a:solidFill>
                  <a:schemeClr val="bg1"/>
                </a:solidFill>
                <a:latin typeface="Cambria"/>
                <a:ea typeface="Cambria"/>
                <a:cs typeface="Cambria"/>
                <a:sym typeface="Cambria"/>
              </a:rPr>
              <a:t>(Arkansas Tech University)</a:t>
            </a:r>
          </a:p>
          <a:p>
            <a:pPr marL="228600" indent="0">
              <a:lnSpc>
                <a:spcPct val="100000"/>
              </a:lnSpc>
              <a:buNone/>
            </a:pPr>
            <a:r>
              <a:rPr lang="en-US" b="1" dirty="0">
                <a:solidFill>
                  <a:schemeClr val="bg1"/>
                </a:solidFill>
                <a:latin typeface="Cambria"/>
                <a:ea typeface="Cambria"/>
                <a:cs typeface="Cambria"/>
                <a:sym typeface="Cambria"/>
              </a:rPr>
              <a:t>James Chen </a:t>
            </a:r>
            <a:r>
              <a:rPr lang="en-US" dirty="0">
                <a:solidFill>
                  <a:schemeClr val="bg1"/>
                </a:solidFill>
                <a:latin typeface="Cambria"/>
                <a:ea typeface="Cambria"/>
                <a:cs typeface="Cambria"/>
                <a:sym typeface="Cambria"/>
              </a:rPr>
              <a:t>(New York University)</a:t>
            </a:r>
          </a:p>
          <a:p>
            <a:pPr marL="228600" lvl="0" indent="0" algn="l" rtl="0">
              <a:lnSpc>
                <a:spcPct val="100000"/>
              </a:lnSpc>
              <a:spcBef>
                <a:spcPts val="0"/>
              </a:spcBef>
              <a:spcAft>
                <a:spcPts val="0"/>
              </a:spcAft>
              <a:buNone/>
            </a:pPr>
            <a:endParaRPr dirty="0">
              <a:solidFill>
                <a:schemeClr val="dk1"/>
              </a:solidFill>
              <a:latin typeface="Cambria"/>
              <a:ea typeface="Cambria"/>
              <a:cs typeface="Cambria"/>
              <a:sym typeface="Cambria"/>
            </a:endParaRPr>
          </a:p>
        </p:txBody>
      </p:sp>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Team Members</a:t>
            </a:r>
            <a:endParaRPr sz="2400" b="1">
              <a:latin typeface="Cambria"/>
              <a:ea typeface="Cambria"/>
              <a:cs typeface="Cambria"/>
              <a:sym typeface="Cambria"/>
            </a:endParaRPr>
          </a:p>
        </p:txBody>
      </p:sp>
      <p:cxnSp>
        <p:nvCxnSpPr>
          <p:cNvPr id="69" name="Google Shape;69;p14"/>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228600" lvl="0" indent="0" algn="l" rtl="0">
              <a:spcBef>
                <a:spcPts val="0"/>
              </a:spcBef>
              <a:spcAft>
                <a:spcPts val="0"/>
              </a:spcAft>
              <a:buClr>
                <a:schemeClr val="dk1"/>
              </a:buClr>
              <a:buSzPts val="1100"/>
              <a:buFont typeface="Arial"/>
              <a:buNone/>
            </a:pPr>
            <a:r>
              <a:rPr lang="en" sz="2400" b="1">
                <a:latin typeface="Cambria"/>
                <a:ea typeface="Cambria"/>
                <a:cs typeface="Cambria"/>
                <a:sym typeface="Cambria"/>
              </a:rPr>
              <a:t>Ozark Integrated Circuits (OzIC)</a:t>
            </a:r>
            <a:endParaRPr sz="2400" b="1">
              <a:latin typeface="Cambria"/>
              <a:ea typeface="Cambria"/>
              <a:cs typeface="Cambria"/>
              <a:sym typeface="Cambria"/>
            </a:endParaRPr>
          </a:p>
        </p:txBody>
      </p:sp>
      <p:cxnSp>
        <p:nvCxnSpPr>
          <p:cNvPr id="75" name="Google Shape;75;p15"/>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pic>
        <p:nvPicPr>
          <p:cNvPr id="76" name="Google Shape;76;p15"/>
          <p:cNvPicPr preferRelativeResize="0"/>
          <p:nvPr/>
        </p:nvPicPr>
        <p:blipFill rotWithShape="1">
          <a:blip r:embed="rId3">
            <a:alphaModFix/>
          </a:blip>
          <a:srcRect l="5982" t="8499" r="12170" b="7012"/>
          <a:stretch/>
        </p:blipFill>
        <p:spPr>
          <a:xfrm>
            <a:off x="6515300" y="2637650"/>
            <a:ext cx="2366900" cy="1556700"/>
          </a:xfrm>
          <a:prstGeom prst="rect">
            <a:avLst/>
          </a:prstGeom>
          <a:noFill/>
          <a:ln>
            <a:noFill/>
          </a:ln>
        </p:spPr>
      </p:pic>
      <p:pic>
        <p:nvPicPr>
          <p:cNvPr id="77" name="Google Shape;77;p15"/>
          <p:cNvPicPr preferRelativeResize="0"/>
          <p:nvPr/>
        </p:nvPicPr>
        <p:blipFill rotWithShape="1">
          <a:blip r:embed="rId4">
            <a:alphaModFix/>
          </a:blip>
          <a:srcRect l="6818" t="1246" r="10727" b="3633"/>
          <a:stretch/>
        </p:blipFill>
        <p:spPr>
          <a:xfrm>
            <a:off x="364150" y="1093925"/>
            <a:ext cx="4280076" cy="3794354"/>
          </a:xfrm>
          <a:prstGeom prst="rect">
            <a:avLst/>
          </a:prstGeom>
          <a:noFill/>
          <a:ln>
            <a:noFill/>
          </a:ln>
        </p:spPr>
      </p:pic>
      <p:pic>
        <p:nvPicPr>
          <p:cNvPr id="78" name="Google Shape;78;p15"/>
          <p:cNvPicPr preferRelativeResize="0"/>
          <p:nvPr/>
        </p:nvPicPr>
        <p:blipFill rotWithShape="1">
          <a:blip r:embed="rId5">
            <a:alphaModFix/>
          </a:blip>
          <a:srcRect r="11205" b="32885"/>
          <a:stretch/>
        </p:blipFill>
        <p:spPr>
          <a:xfrm>
            <a:off x="4876313" y="1799025"/>
            <a:ext cx="1638987" cy="1556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Project Background &amp; Data Source</a:t>
            </a:r>
            <a:endParaRPr sz="2400" b="1">
              <a:latin typeface="Cambria"/>
              <a:ea typeface="Cambria"/>
              <a:cs typeface="Cambria"/>
              <a:sym typeface="Cambria"/>
            </a:endParaRPr>
          </a:p>
        </p:txBody>
      </p:sp>
      <p:sp>
        <p:nvSpPr>
          <p:cNvPr id="84" name="Google Shape;84;p16"/>
          <p:cNvSpPr txBox="1">
            <a:spLocks noGrp="1"/>
          </p:cNvSpPr>
          <p:nvPr>
            <p:ph type="body" idx="1"/>
          </p:nvPr>
        </p:nvSpPr>
        <p:spPr>
          <a:xfrm>
            <a:off x="311700" y="1152475"/>
            <a:ext cx="8520600" cy="1998300"/>
          </a:xfrm>
          <a:prstGeom prst="rect">
            <a:avLst/>
          </a:prstGeom>
        </p:spPr>
        <p:txBody>
          <a:bodyPr spcFirstLastPara="1" wrap="square" lIns="91425" tIns="91425" rIns="91425" bIns="91425" anchor="t" anchorCtr="0">
            <a:normAutofit/>
          </a:bodyPr>
          <a:lstStyle/>
          <a:p>
            <a:pPr marL="457200" lvl="0" indent="-319405" algn="l" rtl="0">
              <a:spcBef>
                <a:spcPts val="0"/>
              </a:spcBef>
              <a:spcAft>
                <a:spcPts val="0"/>
              </a:spcAft>
              <a:buClr>
                <a:schemeClr val="dk1"/>
              </a:buClr>
              <a:buSzPts val="1430"/>
              <a:buFont typeface="Cambria"/>
              <a:buChar char="●"/>
            </a:pPr>
            <a:r>
              <a:rPr lang="en" sz="1430">
                <a:solidFill>
                  <a:schemeClr val="dk1"/>
                </a:solidFill>
                <a:latin typeface="Cambria"/>
                <a:ea typeface="Cambria"/>
                <a:cs typeface="Cambria"/>
                <a:sym typeface="Cambria"/>
              </a:rPr>
              <a:t>Quality control is manually performed, with someone carefully examining scanned images of each layer of the substrate  ensuring each punch went through cleanly with no blockages.</a:t>
            </a:r>
            <a:endParaRPr sz="1430">
              <a:solidFill>
                <a:schemeClr val="dk1"/>
              </a:solidFill>
              <a:latin typeface="Cambria"/>
              <a:ea typeface="Cambria"/>
              <a:cs typeface="Cambria"/>
              <a:sym typeface="Cambria"/>
            </a:endParaRPr>
          </a:p>
          <a:p>
            <a:pPr marL="457200" lvl="0" indent="-319405" algn="l" rtl="0">
              <a:spcBef>
                <a:spcPts val="0"/>
              </a:spcBef>
              <a:spcAft>
                <a:spcPts val="0"/>
              </a:spcAft>
              <a:buClr>
                <a:schemeClr val="dk1"/>
              </a:buClr>
              <a:buSzPts val="1430"/>
              <a:buFont typeface="Cambria"/>
              <a:buChar char="●"/>
            </a:pPr>
            <a:r>
              <a:rPr lang="en" sz="1430">
                <a:solidFill>
                  <a:schemeClr val="dk1"/>
                </a:solidFill>
                <a:latin typeface="Cambria"/>
                <a:ea typeface="Cambria"/>
                <a:cs typeface="Cambria"/>
                <a:sym typeface="Cambria"/>
              </a:rPr>
              <a:t>OzIC already uses Python in a variety of processes and was interested in exploring automation.</a:t>
            </a:r>
            <a:endParaRPr sz="1430">
              <a:solidFill>
                <a:schemeClr val="dk1"/>
              </a:solidFill>
              <a:latin typeface="Cambria"/>
              <a:ea typeface="Cambria"/>
              <a:cs typeface="Cambria"/>
              <a:sym typeface="Cambria"/>
            </a:endParaRPr>
          </a:p>
          <a:p>
            <a:pPr marL="457200" lvl="0" indent="-319405" algn="l" rtl="0">
              <a:spcBef>
                <a:spcPts val="0"/>
              </a:spcBef>
              <a:spcAft>
                <a:spcPts val="0"/>
              </a:spcAft>
              <a:buClr>
                <a:schemeClr val="dk1"/>
              </a:buClr>
              <a:buSzPts val="1430"/>
              <a:buFont typeface="Cambria"/>
              <a:buChar char="●"/>
            </a:pPr>
            <a:r>
              <a:rPr lang="en" sz="1430">
                <a:solidFill>
                  <a:schemeClr val="dk1"/>
                </a:solidFill>
                <a:latin typeface="Cambria"/>
                <a:ea typeface="Cambria"/>
                <a:cs typeface="Cambria"/>
                <a:sym typeface="Cambria"/>
              </a:rPr>
              <a:t>Dataset included scanned images of layers used in production modules (design templates, actual punched substrate, and some failed layer examples).</a:t>
            </a:r>
            <a:endParaRPr sz="1430">
              <a:solidFill>
                <a:schemeClr val="dk1"/>
              </a:solidFill>
              <a:latin typeface="Cambria"/>
              <a:ea typeface="Cambria"/>
              <a:cs typeface="Cambria"/>
              <a:sym typeface="Cambria"/>
            </a:endParaRPr>
          </a:p>
          <a:p>
            <a:pPr marL="914400" lvl="1" indent="-319405" algn="l" rtl="0">
              <a:spcBef>
                <a:spcPts val="0"/>
              </a:spcBef>
              <a:spcAft>
                <a:spcPts val="0"/>
              </a:spcAft>
              <a:buClr>
                <a:schemeClr val="dk1"/>
              </a:buClr>
              <a:buSzPts val="1430"/>
              <a:buFont typeface="Cambria"/>
              <a:buChar char="○"/>
            </a:pPr>
            <a:r>
              <a:rPr lang="en" sz="1430">
                <a:solidFill>
                  <a:schemeClr val="dk1"/>
                </a:solidFill>
                <a:latin typeface="Cambria"/>
                <a:ea typeface="Cambria"/>
                <a:cs typeface="Cambria"/>
                <a:sym typeface="Cambria"/>
              </a:rPr>
              <a:t>Actual images are subject to export control, and all team members signed non-disclosure agreements and worked with the data securely. </a:t>
            </a:r>
            <a:endParaRPr sz="1430">
              <a:solidFill>
                <a:schemeClr val="dk1"/>
              </a:solidFill>
              <a:latin typeface="Cambria"/>
              <a:ea typeface="Cambria"/>
              <a:cs typeface="Cambria"/>
              <a:sym typeface="Cambria"/>
            </a:endParaRPr>
          </a:p>
        </p:txBody>
      </p:sp>
      <p:cxnSp>
        <p:nvCxnSpPr>
          <p:cNvPr id="85" name="Google Shape;85;p16"/>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sp>
        <p:nvSpPr>
          <p:cNvPr id="86" name="Google Shape;86;p16"/>
          <p:cNvSpPr/>
          <p:nvPr/>
        </p:nvSpPr>
        <p:spPr>
          <a:xfrm>
            <a:off x="1292725" y="3250050"/>
            <a:ext cx="2567100" cy="163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1538500" y="34394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88" name="Google Shape;88;p16"/>
          <p:cNvSpPr/>
          <p:nvPr/>
        </p:nvSpPr>
        <p:spPr>
          <a:xfrm>
            <a:off x="2000425" y="34394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89" name="Google Shape;89;p16"/>
          <p:cNvSpPr/>
          <p:nvPr/>
        </p:nvSpPr>
        <p:spPr>
          <a:xfrm>
            <a:off x="2225650" y="34394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0" name="Google Shape;90;p16"/>
          <p:cNvSpPr/>
          <p:nvPr/>
        </p:nvSpPr>
        <p:spPr>
          <a:xfrm>
            <a:off x="2912800" y="34394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 name="Google Shape;91;p16"/>
          <p:cNvSpPr/>
          <p:nvPr/>
        </p:nvSpPr>
        <p:spPr>
          <a:xfrm>
            <a:off x="3138025" y="34394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2" name="Google Shape;92;p16"/>
          <p:cNvSpPr/>
          <p:nvPr/>
        </p:nvSpPr>
        <p:spPr>
          <a:xfrm>
            <a:off x="1776475" y="36562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3" name="Google Shape;93;p16"/>
          <p:cNvSpPr/>
          <p:nvPr/>
        </p:nvSpPr>
        <p:spPr>
          <a:xfrm>
            <a:off x="2238400" y="36562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2463625" y="36562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5" name="Google Shape;95;p16"/>
          <p:cNvSpPr/>
          <p:nvPr/>
        </p:nvSpPr>
        <p:spPr>
          <a:xfrm>
            <a:off x="3150775" y="36562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6" name="Google Shape;96;p16"/>
          <p:cNvSpPr/>
          <p:nvPr/>
        </p:nvSpPr>
        <p:spPr>
          <a:xfrm>
            <a:off x="3376000" y="36562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7" name="Google Shape;97;p16"/>
          <p:cNvSpPr/>
          <p:nvPr/>
        </p:nvSpPr>
        <p:spPr>
          <a:xfrm>
            <a:off x="2000425" y="387307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8" name="Google Shape;98;p16"/>
          <p:cNvSpPr/>
          <p:nvPr/>
        </p:nvSpPr>
        <p:spPr>
          <a:xfrm>
            <a:off x="2225650" y="387307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9" name="Google Shape;99;p16"/>
          <p:cNvSpPr/>
          <p:nvPr/>
        </p:nvSpPr>
        <p:spPr>
          <a:xfrm>
            <a:off x="2000425" y="406260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0" name="Google Shape;100;p16"/>
          <p:cNvSpPr/>
          <p:nvPr/>
        </p:nvSpPr>
        <p:spPr>
          <a:xfrm>
            <a:off x="1589025" y="406260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1" name="Google Shape;101;p16"/>
          <p:cNvSpPr/>
          <p:nvPr/>
        </p:nvSpPr>
        <p:spPr>
          <a:xfrm>
            <a:off x="3150775" y="387307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 name="Google Shape;102;p16"/>
          <p:cNvSpPr/>
          <p:nvPr/>
        </p:nvSpPr>
        <p:spPr>
          <a:xfrm>
            <a:off x="2912800" y="387307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 name="Google Shape;103;p16"/>
          <p:cNvSpPr/>
          <p:nvPr/>
        </p:nvSpPr>
        <p:spPr>
          <a:xfrm>
            <a:off x="3150775" y="406260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4" name="Google Shape;104;p16"/>
          <p:cNvSpPr/>
          <p:nvPr/>
        </p:nvSpPr>
        <p:spPr>
          <a:xfrm>
            <a:off x="3376000" y="406260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5" name="Google Shape;105;p16"/>
          <p:cNvSpPr/>
          <p:nvPr/>
        </p:nvSpPr>
        <p:spPr>
          <a:xfrm>
            <a:off x="2463625"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6" name="Google Shape;106;p16"/>
          <p:cNvSpPr/>
          <p:nvPr/>
        </p:nvSpPr>
        <p:spPr>
          <a:xfrm>
            <a:off x="2688850"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7" name="Google Shape;107;p16"/>
          <p:cNvSpPr/>
          <p:nvPr/>
        </p:nvSpPr>
        <p:spPr>
          <a:xfrm>
            <a:off x="2463625" y="44972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8" name="Google Shape;108;p16"/>
          <p:cNvSpPr/>
          <p:nvPr/>
        </p:nvSpPr>
        <p:spPr>
          <a:xfrm>
            <a:off x="2688850" y="44972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9" name="Google Shape;109;p16"/>
          <p:cNvSpPr/>
          <p:nvPr/>
        </p:nvSpPr>
        <p:spPr>
          <a:xfrm>
            <a:off x="1589013"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0" name="Google Shape;110;p16"/>
          <p:cNvSpPr/>
          <p:nvPr/>
        </p:nvSpPr>
        <p:spPr>
          <a:xfrm>
            <a:off x="1794713"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1" name="Google Shape;111;p16"/>
          <p:cNvSpPr/>
          <p:nvPr/>
        </p:nvSpPr>
        <p:spPr>
          <a:xfrm>
            <a:off x="1589013" y="44972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2" name="Google Shape;112;p16"/>
          <p:cNvSpPr/>
          <p:nvPr/>
        </p:nvSpPr>
        <p:spPr>
          <a:xfrm>
            <a:off x="1794713" y="44972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3" name="Google Shape;113;p16"/>
          <p:cNvSpPr/>
          <p:nvPr/>
        </p:nvSpPr>
        <p:spPr>
          <a:xfrm>
            <a:off x="2000425"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4" name="Google Shape;114;p16"/>
          <p:cNvSpPr/>
          <p:nvPr/>
        </p:nvSpPr>
        <p:spPr>
          <a:xfrm>
            <a:off x="2926825" y="43067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5" name="Google Shape;115;p16"/>
          <p:cNvSpPr/>
          <p:nvPr/>
        </p:nvSpPr>
        <p:spPr>
          <a:xfrm>
            <a:off x="3376000" y="4497225"/>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6" name="Google Shape;116;p16"/>
          <p:cNvSpPr/>
          <p:nvPr/>
        </p:nvSpPr>
        <p:spPr>
          <a:xfrm>
            <a:off x="2914075" y="452355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7" name="Google Shape;117;p16"/>
          <p:cNvSpPr/>
          <p:nvPr/>
        </p:nvSpPr>
        <p:spPr>
          <a:xfrm>
            <a:off x="2688213" y="4062600"/>
            <a:ext cx="127500" cy="118500"/>
          </a:xfrm>
          <a:prstGeom prst="ellipse">
            <a:avLst/>
          </a:prstGeom>
          <a:solidFill>
            <a:schemeClr val="dk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8" name="Google Shape;118;p16"/>
          <p:cNvSpPr/>
          <p:nvPr/>
        </p:nvSpPr>
        <p:spPr>
          <a:xfrm>
            <a:off x="4513600" y="3250050"/>
            <a:ext cx="2567100" cy="163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4759375" y="34394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5221300" y="34394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5446525" y="34394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6133675" y="34394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6358900" y="34394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4997350" y="365625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459275" y="365625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684500" y="3656250"/>
            <a:ext cx="981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6371650" y="365625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6596875" y="365625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221300" y="387307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5446525" y="387307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5221300" y="406260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809900" y="406260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6371650" y="387307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133675" y="387307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371650" y="406260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6596875" y="406260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5684500"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5909725"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5684500" y="44972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5909725" y="44972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809888"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015588"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4809888" y="44972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5015588" y="44972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5221300"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6147700" y="43067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6596875" y="4497225"/>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6134950" y="452355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5909088" y="4062600"/>
            <a:ext cx="127500" cy="1185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5522688" y="3486975"/>
            <a:ext cx="437100" cy="45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txBox="1"/>
          <p:nvPr/>
        </p:nvSpPr>
        <p:spPr>
          <a:xfrm>
            <a:off x="1198625" y="3013250"/>
            <a:ext cx="101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Design File</a:t>
            </a:r>
            <a:endParaRPr sz="1000" b="1">
              <a:solidFill>
                <a:schemeClr val="dk1"/>
              </a:solidFill>
            </a:endParaRPr>
          </a:p>
        </p:txBody>
      </p:sp>
      <p:sp>
        <p:nvSpPr>
          <p:cNvPr id="152" name="Google Shape;152;p16"/>
          <p:cNvSpPr txBox="1"/>
          <p:nvPr/>
        </p:nvSpPr>
        <p:spPr>
          <a:xfrm>
            <a:off x="4513600" y="3013250"/>
            <a:ext cx="152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Fabricated Layer</a:t>
            </a:r>
            <a:endParaRPr sz="1000" b="1">
              <a:solidFill>
                <a:schemeClr val="dk1"/>
              </a:solidFill>
            </a:endParaRPr>
          </a:p>
        </p:txBody>
      </p:sp>
      <p:sp>
        <p:nvSpPr>
          <p:cNvPr id="153" name="Google Shape;153;p16"/>
          <p:cNvSpPr txBox="1"/>
          <p:nvPr/>
        </p:nvSpPr>
        <p:spPr>
          <a:xfrm>
            <a:off x="7224100" y="3250050"/>
            <a:ext cx="11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Defect - incomplete punch</a:t>
            </a:r>
            <a:endParaRPr sz="1000" b="1">
              <a:solidFill>
                <a:schemeClr val="dk1"/>
              </a:solidFill>
            </a:endParaRPr>
          </a:p>
        </p:txBody>
      </p:sp>
      <p:cxnSp>
        <p:nvCxnSpPr>
          <p:cNvPr id="154" name="Google Shape;154;p16"/>
          <p:cNvCxnSpPr>
            <a:stCxn id="150" idx="6"/>
            <a:endCxn id="153" idx="1"/>
          </p:cNvCxnSpPr>
          <p:nvPr/>
        </p:nvCxnSpPr>
        <p:spPr>
          <a:xfrm rot="10800000" flipH="1">
            <a:off x="5959788" y="3573375"/>
            <a:ext cx="1264200" cy="138600"/>
          </a:xfrm>
          <a:prstGeom prst="straightConnector1">
            <a:avLst/>
          </a:prstGeom>
          <a:noFill/>
          <a:ln w="28575" cap="flat" cmpd="sng">
            <a:solidFill>
              <a:srgbClr val="FF0000"/>
            </a:solidFill>
            <a:prstDash val="solid"/>
            <a:round/>
            <a:headEnd type="stealth"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Project Challenges</a:t>
            </a:r>
            <a:endParaRPr sz="2400" b="1">
              <a:latin typeface="Cambria"/>
              <a:ea typeface="Cambria"/>
              <a:cs typeface="Cambria"/>
              <a:sym typeface="Cambria"/>
            </a:endParaRPr>
          </a:p>
        </p:txBody>
      </p:sp>
      <p:sp>
        <p:nvSpPr>
          <p:cNvPr id="160" name="Google Shape;16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dirty="0">
                <a:solidFill>
                  <a:schemeClr val="dk1"/>
                </a:solidFill>
                <a:latin typeface="Cambria"/>
                <a:ea typeface="Cambria"/>
                <a:cs typeface="Cambria"/>
                <a:sym typeface="Cambria"/>
              </a:rPr>
              <a:t>Initial project challenges:</a:t>
            </a:r>
            <a:endParaRPr dirty="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dirty="0">
              <a:solidFill>
                <a:schemeClr val="dk1"/>
              </a:solidFill>
              <a:latin typeface="Cambria"/>
              <a:ea typeface="Cambria"/>
              <a:cs typeface="Cambria"/>
              <a:sym typeface="Cambria"/>
            </a:endParaRPr>
          </a:p>
          <a:p>
            <a:pPr marL="457200" lvl="0" indent="-342900" algn="l" rtl="0">
              <a:lnSpc>
                <a:spcPct val="100000"/>
              </a:lnSpc>
              <a:spcBef>
                <a:spcPts val="0"/>
              </a:spcBef>
              <a:spcAft>
                <a:spcPts val="0"/>
              </a:spcAft>
              <a:buClr>
                <a:schemeClr val="dk1"/>
              </a:buClr>
              <a:buSzPts val="1800"/>
              <a:buFont typeface="Cambria"/>
              <a:buAutoNum type="arabicPeriod"/>
            </a:pPr>
            <a:r>
              <a:rPr lang="en" dirty="0">
                <a:solidFill>
                  <a:schemeClr val="dk1"/>
                </a:solidFill>
                <a:latin typeface="Cambria"/>
                <a:ea typeface="Cambria"/>
                <a:cs typeface="Cambria"/>
                <a:sym typeface="Cambria"/>
              </a:rPr>
              <a:t>Comparing punches on the design template to the actual fabricated layer making sure the quantity of punches match.</a:t>
            </a:r>
            <a:endParaRPr dirty="0">
              <a:solidFill>
                <a:schemeClr val="dk1"/>
              </a:solidFill>
              <a:latin typeface="Cambria"/>
              <a:ea typeface="Cambria"/>
              <a:cs typeface="Cambria"/>
              <a:sym typeface="Cambria"/>
            </a:endParaRPr>
          </a:p>
          <a:p>
            <a:pPr marL="457200" lvl="0" indent="0" algn="l" rtl="0">
              <a:lnSpc>
                <a:spcPct val="100000"/>
              </a:lnSpc>
              <a:spcBef>
                <a:spcPts val="0"/>
              </a:spcBef>
              <a:spcAft>
                <a:spcPts val="0"/>
              </a:spcAft>
              <a:buNone/>
            </a:pPr>
            <a:endParaRPr dirty="0">
              <a:solidFill>
                <a:schemeClr val="dk1"/>
              </a:solidFill>
              <a:latin typeface="Cambria"/>
              <a:ea typeface="Cambria"/>
              <a:cs typeface="Cambria"/>
              <a:sym typeface="Cambria"/>
            </a:endParaRPr>
          </a:p>
          <a:p>
            <a:pPr marL="457200" lvl="0" indent="-342900" algn="l" rtl="0">
              <a:lnSpc>
                <a:spcPct val="100000"/>
              </a:lnSpc>
              <a:spcBef>
                <a:spcPts val="0"/>
              </a:spcBef>
              <a:spcAft>
                <a:spcPts val="0"/>
              </a:spcAft>
              <a:buClr>
                <a:schemeClr val="dk1"/>
              </a:buClr>
              <a:buSzPts val="1800"/>
              <a:buFont typeface="Cambria"/>
              <a:buAutoNum type="arabicPeriod"/>
            </a:pPr>
            <a:r>
              <a:rPr lang="en" dirty="0">
                <a:solidFill>
                  <a:schemeClr val="dk1"/>
                </a:solidFill>
                <a:latin typeface="Cambria"/>
                <a:ea typeface="Cambria"/>
                <a:cs typeface="Cambria"/>
                <a:sym typeface="Cambria"/>
              </a:rPr>
              <a:t>Examining each punch (thousands per layer) to make sure the punch was complete and clean.</a:t>
            </a:r>
            <a:endParaRPr dirty="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dirty="0">
              <a:solidFill>
                <a:schemeClr val="dk1"/>
              </a:solidFill>
              <a:latin typeface="Cambria"/>
              <a:ea typeface="Cambria"/>
              <a:cs typeface="Cambria"/>
              <a:sym typeface="Cambria"/>
            </a:endParaRPr>
          </a:p>
          <a:p>
            <a:pPr marL="457200" lvl="0" indent="-342900" algn="l" rtl="0">
              <a:lnSpc>
                <a:spcPct val="100000"/>
              </a:lnSpc>
              <a:spcBef>
                <a:spcPts val="0"/>
              </a:spcBef>
              <a:spcAft>
                <a:spcPts val="0"/>
              </a:spcAft>
              <a:buClr>
                <a:schemeClr val="dk1"/>
              </a:buClr>
              <a:buSzPts val="1800"/>
              <a:buFont typeface="Cambria"/>
              <a:buAutoNum type="arabicPeriod"/>
            </a:pPr>
            <a:r>
              <a:rPr lang="en" dirty="0">
                <a:solidFill>
                  <a:schemeClr val="dk1"/>
                </a:solidFill>
                <a:latin typeface="Cambria"/>
                <a:ea typeface="Cambria"/>
                <a:cs typeface="Cambria"/>
                <a:sym typeface="Cambria"/>
              </a:rPr>
              <a:t>Creating data for a convolutional neural network by segmenting isolated pictures of vias into separate images. </a:t>
            </a:r>
            <a:endParaRPr dirty="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dirty="0">
              <a:solidFill>
                <a:schemeClr val="dk1"/>
              </a:solidFill>
              <a:latin typeface="Cambria"/>
              <a:ea typeface="Cambria"/>
              <a:cs typeface="Cambria"/>
              <a:sym typeface="Cambria"/>
            </a:endParaRPr>
          </a:p>
          <a:p>
            <a:pPr marL="457200" lvl="0" indent="-342900" algn="l" rtl="0">
              <a:lnSpc>
                <a:spcPct val="100000"/>
              </a:lnSpc>
              <a:spcBef>
                <a:spcPts val="0"/>
              </a:spcBef>
              <a:spcAft>
                <a:spcPts val="0"/>
              </a:spcAft>
              <a:buClr>
                <a:schemeClr val="dk1"/>
              </a:buClr>
              <a:buSzPts val="1800"/>
              <a:buFont typeface="Cambria"/>
              <a:buAutoNum type="arabicPeriod"/>
            </a:pPr>
            <a:r>
              <a:rPr lang="en" dirty="0">
                <a:solidFill>
                  <a:schemeClr val="dk1"/>
                </a:solidFill>
                <a:latin typeface="Cambria"/>
                <a:ea typeface="Cambria"/>
                <a:cs typeface="Cambria"/>
                <a:sym typeface="Cambria"/>
              </a:rPr>
              <a:t>Making sure that all defects were caught in the detection phase</a:t>
            </a:r>
            <a:endParaRPr dirty="0">
              <a:solidFill>
                <a:schemeClr val="dk1"/>
              </a:solidFill>
              <a:latin typeface="Cambria"/>
              <a:ea typeface="Cambria"/>
              <a:cs typeface="Cambria"/>
              <a:sym typeface="Cambria"/>
            </a:endParaRPr>
          </a:p>
        </p:txBody>
      </p:sp>
      <p:cxnSp>
        <p:nvCxnSpPr>
          <p:cNvPr id="161" name="Google Shape;161;p17"/>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Problem Statement</a:t>
            </a:r>
            <a:endParaRPr sz="2400" b="1">
              <a:latin typeface="Cambria"/>
              <a:ea typeface="Cambria"/>
              <a:cs typeface="Cambria"/>
              <a:sym typeface="Cambria"/>
            </a:endParaRPr>
          </a:p>
        </p:txBody>
      </p:sp>
      <p:sp>
        <p:nvSpPr>
          <p:cNvPr id="167" name="Google Shape;167;p18"/>
          <p:cNvSpPr txBox="1">
            <a:spLocks noGrp="1"/>
          </p:cNvSpPr>
          <p:nvPr>
            <p:ph type="body" idx="1"/>
          </p:nvPr>
        </p:nvSpPr>
        <p:spPr>
          <a:xfrm>
            <a:off x="311700" y="11255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latin typeface="Cambria"/>
                <a:ea typeface="Cambria"/>
                <a:cs typeface="Cambria"/>
                <a:sym typeface="Cambria"/>
              </a:rPr>
              <a:t>Yield verification of manufactured products in real-time through the use of python and machine learning. </a:t>
            </a:r>
            <a:endParaRPr>
              <a:solidFill>
                <a:schemeClr val="dk1"/>
              </a:solidFill>
              <a:latin typeface="Cambria"/>
              <a:ea typeface="Cambria"/>
              <a:cs typeface="Cambria"/>
              <a:sym typeface="Cambria"/>
            </a:endParaRPr>
          </a:p>
        </p:txBody>
      </p:sp>
      <p:cxnSp>
        <p:nvCxnSpPr>
          <p:cNvPr id="168" name="Google Shape;168;p18"/>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grpSp>
        <p:nvGrpSpPr>
          <p:cNvPr id="169" name="Google Shape;169;p18"/>
          <p:cNvGrpSpPr/>
          <p:nvPr/>
        </p:nvGrpSpPr>
        <p:grpSpPr>
          <a:xfrm>
            <a:off x="311700" y="2126275"/>
            <a:ext cx="8573249" cy="2442589"/>
            <a:chOff x="152400" y="1639375"/>
            <a:chExt cx="8573249" cy="2442589"/>
          </a:xfrm>
        </p:grpSpPr>
        <p:pic>
          <p:nvPicPr>
            <p:cNvPr id="170" name="Google Shape;170;p18"/>
            <p:cNvPicPr preferRelativeResize="0"/>
            <p:nvPr/>
          </p:nvPicPr>
          <p:blipFill>
            <a:blip r:embed="rId3">
              <a:alphaModFix/>
            </a:blip>
            <a:stretch>
              <a:fillRect/>
            </a:stretch>
          </p:blipFill>
          <p:spPr>
            <a:xfrm>
              <a:off x="152400" y="1639375"/>
              <a:ext cx="8573249" cy="2442589"/>
            </a:xfrm>
            <a:prstGeom prst="rect">
              <a:avLst/>
            </a:prstGeom>
            <a:noFill/>
            <a:ln>
              <a:noFill/>
            </a:ln>
          </p:spPr>
        </p:pic>
        <p:sp>
          <p:nvSpPr>
            <p:cNvPr id="171" name="Google Shape;171;p18"/>
            <p:cNvSpPr/>
            <p:nvPr/>
          </p:nvSpPr>
          <p:spPr>
            <a:xfrm rot="-5400000">
              <a:off x="5827000" y="2507725"/>
              <a:ext cx="162900" cy="1218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 name="Google Shape;172;p18"/>
          <p:cNvPicPr preferRelativeResize="0"/>
          <p:nvPr/>
        </p:nvPicPr>
        <p:blipFill>
          <a:blip r:embed="rId4">
            <a:alphaModFix/>
          </a:blip>
          <a:stretch>
            <a:fillRect/>
          </a:stretch>
        </p:blipFill>
        <p:spPr>
          <a:xfrm>
            <a:off x="7329077" y="108950"/>
            <a:ext cx="1503225" cy="714400"/>
          </a:xfrm>
          <a:prstGeom prst="rect">
            <a:avLst/>
          </a:prstGeom>
          <a:noFill/>
          <a:ln>
            <a:noFill/>
          </a:ln>
          <a:effectLst>
            <a:outerShdw blurRad="57150" dist="19050" dir="5400000" algn="bl" rotWithShape="0">
              <a:srgbClr val="000000">
                <a:alpha val="50000"/>
              </a:srgbClr>
            </a:outerShdw>
          </a:effectLst>
        </p:spPr>
      </p:pic>
      <p:pic>
        <p:nvPicPr>
          <p:cNvPr id="173" name="Google Shape;173;p18"/>
          <p:cNvPicPr preferRelativeResize="0"/>
          <p:nvPr/>
        </p:nvPicPr>
        <p:blipFill>
          <a:blip r:embed="rId5">
            <a:alphaModFix/>
          </a:blip>
          <a:stretch>
            <a:fillRect/>
          </a:stretch>
        </p:blipFill>
        <p:spPr>
          <a:xfrm>
            <a:off x="98950" y="2098651"/>
            <a:ext cx="8946100" cy="2497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Punch Counter</a:t>
            </a:r>
            <a:endParaRPr/>
          </a:p>
        </p:txBody>
      </p:sp>
      <p:sp>
        <p:nvSpPr>
          <p:cNvPr id="179" name="Google Shape;179;p19"/>
          <p:cNvSpPr/>
          <p:nvPr/>
        </p:nvSpPr>
        <p:spPr>
          <a:xfrm>
            <a:off x="394650" y="1898613"/>
            <a:ext cx="4076700" cy="295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784970" y="2240546"/>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1518563" y="2240546"/>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1876247" y="2240546"/>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2967524" y="2240546"/>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3325208" y="2240546"/>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1162903" y="26320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1896495" y="26320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2254180" y="2632042"/>
            <a:ext cx="155700" cy="213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3345457" y="26320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3703141" y="26320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1518563" y="3023538"/>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1876247" y="3023538"/>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1518563" y="33657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865210" y="33657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345457" y="3023538"/>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2967524" y="3023538"/>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3345457" y="33657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3703141" y="33657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254180"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611864"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254180" y="4150495"/>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611864" y="4150495"/>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865190"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191866"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865190" y="4150495"/>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1191866" y="4150495"/>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18563"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2989797" y="3806530"/>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3703141" y="4150495"/>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2969549" y="4198027"/>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2610852" y="3365742"/>
            <a:ext cx="202500" cy="21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p:nvPr/>
        </p:nvSpPr>
        <p:spPr>
          <a:xfrm>
            <a:off x="408988" y="1572388"/>
            <a:ext cx="241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Fabricated Layer</a:t>
            </a:r>
            <a:endParaRPr sz="1000" b="1">
              <a:solidFill>
                <a:schemeClr val="dk1"/>
              </a:solidFill>
            </a:endParaRPr>
          </a:p>
        </p:txBody>
      </p:sp>
      <p:sp>
        <p:nvSpPr>
          <p:cNvPr id="212" name="Google Shape;212;p19"/>
          <p:cNvSpPr txBox="1"/>
          <p:nvPr/>
        </p:nvSpPr>
        <p:spPr>
          <a:xfrm>
            <a:off x="2686612" y="1572388"/>
            <a:ext cx="210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Defect - incomplete punch</a:t>
            </a:r>
            <a:endParaRPr sz="1000" b="1">
              <a:solidFill>
                <a:schemeClr val="dk1"/>
              </a:solidFill>
            </a:endParaRPr>
          </a:p>
        </p:txBody>
      </p:sp>
      <p:cxnSp>
        <p:nvCxnSpPr>
          <p:cNvPr id="213" name="Google Shape;213;p19"/>
          <p:cNvCxnSpPr>
            <a:stCxn id="187" idx="7"/>
          </p:cNvCxnSpPr>
          <p:nvPr/>
        </p:nvCxnSpPr>
        <p:spPr>
          <a:xfrm rot="10800000" flipH="1">
            <a:off x="2387078" y="1962267"/>
            <a:ext cx="422100" cy="701100"/>
          </a:xfrm>
          <a:prstGeom prst="straightConnector1">
            <a:avLst/>
          </a:prstGeom>
          <a:noFill/>
          <a:ln w="28575" cap="flat" cmpd="sng">
            <a:solidFill>
              <a:srgbClr val="FF0000"/>
            </a:solidFill>
            <a:prstDash val="solid"/>
            <a:round/>
            <a:headEnd type="stealth" w="med" len="med"/>
            <a:tailEnd type="none" w="med" len="med"/>
          </a:ln>
        </p:spPr>
      </p:cxnSp>
      <p:sp>
        <p:nvSpPr>
          <p:cNvPr id="214" name="Google Shape;214;p19"/>
          <p:cNvSpPr/>
          <p:nvPr/>
        </p:nvSpPr>
        <p:spPr>
          <a:xfrm>
            <a:off x="2355186" y="2728897"/>
            <a:ext cx="155700" cy="213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txBox="1"/>
          <p:nvPr/>
        </p:nvSpPr>
        <p:spPr>
          <a:xfrm>
            <a:off x="394650" y="1059500"/>
            <a:ext cx="42369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Counts all punches excluding defects</a:t>
            </a:r>
            <a:endParaRPr sz="1800">
              <a:solidFill>
                <a:schemeClr val="dk1"/>
              </a:solidFill>
              <a:latin typeface="Cambria"/>
              <a:ea typeface="Cambria"/>
              <a:cs typeface="Cambria"/>
              <a:sym typeface="Cambria"/>
            </a:endParaRPr>
          </a:p>
        </p:txBody>
      </p:sp>
      <p:grpSp>
        <p:nvGrpSpPr>
          <p:cNvPr id="216" name="Google Shape;216;p19"/>
          <p:cNvGrpSpPr/>
          <p:nvPr/>
        </p:nvGrpSpPr>
        <p:grpSpPr>
          <a:xfrm>
            <a:off x="5952911" y="1544051"/>
            <a:ext cx="3011226" cy="1809151"/>
            <a:chOff x="5520799" y="3237451"/>
            <a:chExt cx="3011226" cy="1809151"/>
          </a:xfrm>
        </p:grpSpPr>
        <p:pic>
          <p:nvPicPr>
            <p:cNvPr id="217" name="Google Shape;217;p19"/>
            <p:cNvPicPr preferRelativeResize="0"/>
            <p:nvPr/>
          </p:nvPicPr>
          <p:blipFill>
            <a:blip r:embed="rId3">
              <a:alphaModFix/>
            </a:blip>
            <a:stretch>
              <a:fillRect/>
            </a:stretch>
          </p:blipFill>
          <p:spPr>
            <a:xfrm>
              <a:off x="5520799" y="3237451"/>
              <a:ext cx="3011226" cy="1809151"/>
            </a:xfrm>
            <a:prstGeom prst="rect">
              <a:avLst/>
            </a:prstGeom>
            <a:noFill/>
            <a:ln>
              <a:noFill/>
            </a:ln>
          </p:spPr>
        </p:pic>
        <p:cxnSp>
          <p:nvCxnSpPr>
            <p:cNvPr id="218" name="Google Shape;218;p19"/>
            <p:cNvCxnSpPr/>
            <p:nvPr/>
          </p:nvCxnSpPr>
          <p:spPr>
            <a:xfrm rot="10800000">
              <a:off x="6819863" y="3951300"/>
              <a:ext cx="413100" cy="612300"/>
            </a:xfrm>
            <a:prstGeom prst="straightConnector1">
              <a:avLst/>
            </a:prstGeom>
            <a:noFill/>
            <a:ln w="28575" cap="flat" cmpd="sng">
              <a:solidFill>
                <a:srgbClr val="FF0000"/>
              </a:solidFill>
              <a:prstDash val="solid"/>
              <a:round/>
              <a:headEnd type="stealth" w="med" len="med"/>
              <a:tailEnd type="none" w="med" len="med"/>
            </a:ln>
          </p:spPr>
        </p:cxnSp>
      </p:grpSp>
      <p:pic>
        <p:nvPicPr>
          <p:cNvPr id="219" name="Google Shape;219;p19"/>
          <p:cNvPicPr preferRelativeResize="0"/>
          <p:nvPr/>
        </p:nvPicPr>
        <p:blipFill>
          <a:blip r:embed="rId4">
            <a:alphaModFix/>
          </a:blip>
          <a:stretch>
            <a:fillRect/>
          </a:stretch>
        </p:blipFill>
        <p:spPr>
          <a:xfrm>
            <a:off x="6157800" y="3600713"/>
            <a:ext cx="988739" cy="1373275"/>
          </a:xfrm>
          <a:prstGeom prst="rect">
            <a:avLst/>
          </a:prstGeom>
          <a:noFill/>
          <a:ln>
            <a:noFill/>
          </a:ln>
        </p:spPr>
      </p:pic>
      <p:pic>
        <p:nvPicPr>
          <p:cNvPr id="220" name="Google Shape;220;p19"/>
          <p:cNvPicPr preferRelativeResize="0"/>
          <p:nvPr/>
        </p:nvPicPr>
        <p:blipFill>
          <a:blip r:embed="rId5">
            <a:alphaModFix/>
          </a:blip>
          <a:stretch>
            <a:fillRect/>
          </a:stretch>
        </p:blipFill>
        <p:spPr>
          <a:xfrm>
            <a:off x="7703625" y="3677275"/>
            <a:ext cx="1055621" cy="1220150"/>
          </a:xfrm>
          <a:prstGeom prst="rect">
            <a:avLst/>
          </a:prstGeom>
          <a:noFill/>
          <a:ln>
            <a:noFill/>
          </a:ln>
        </p:spPr>
      </p:pic>
      <p:sp>
        <p:nvSpPr>
          <p:cNvPr id="221" name="Google Shape;221;p19"/>
          <p:cNvSpPr txBox="1"/>
          <p:nvPr/>
        </p:nvSpPr>
        <p:spPr>
          <a:xfrm>
            <a:off x="4698775" y="361925"/>
            <a:ext cx="156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Binary</a:t>
            </a:r>
            <a:endParaRPr sz="1800">
              <a:solidFill>
                <a:schemeClr val="dk1"/>
              </a:solidFill>
              <a:latin typeface="Average"/>
              <a:ea typeface="Average"/>
              <a:cs typeface="Average"/>
              <a:sym typeface="Average"/>
            </a:endParaRPr>
          </a:p>
          <a:p>
            <a:pPr marL="0" lvl="0" indent="0" algn="l" rtl="0">
              <a:spcBef>
                <a:spcPts val="0"/>
              </a:spcBef>
              <a:spcAft>
                <a:spcPts val="0"/>
              </a:spcAft>
              <a:buNone/>
            </a:pPr>
            <a:r>
              <a:rPr lang="en" sz="1800">
                <a:solidFill>
                  <a:schemeClr val="dk1"/>
                </a:solidFill>
                <a:latin typeface="Average"/>
                <a:ea typeface="Average"/>
                <a:cs typeface="Average"/>
                <a:sym typeface="Average"/>
              </a:rPr>
              <a:t>Thresholding</a:t>
            </a:r>
            <a:endParaRPr sz="1800">
              <a:solidFill>
                <a:schemeClr val="dk1"/>
              </a:solidFill>
              <a:latin typeface="Average"/>
              <a:ea typeface="Average"/>
              <a:cs typeface="Average"/>
              <a:sym typeface="Average"/>
            </a:endParaRPr>
          </a:p>
        </p:txBody>
      </p:sp>
      <p:sp>
        <p:nvSpPr>
          <p:cNvPr id="222" name="Google Shape;222;p19"/>
          <p:cNvSpPr txBox="1"/>
          <p:nvPr/>
        </p:nvSpPr>
        <p:spPr>
          <a:xfrm>
            <a:off x="4875825" y="2040900"/>
            <a:ext cx="156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Minimum</a:t>
            </a:r>
            <a:endParaRPr sz="1800">
              <a:solidFill>
                <a:schemeClr val="dk1"/>
              </a:solidFill>
              <a:latin typeface="Average"/>
              <a:ea typeface="Average"/>
              <a:cs typeface="Average"/>
              <a:sym typeface="Average"/>
            </a:endParaRPr>
          </a:p>
          <a:p>
            <a:pPr marL="0" lvl="0" indent="0" algn="l" rtl="0">
              <a:spcBef>
                <a:spcPts val="0"/>
              </a:spcBef>
              <a:spcAft>
                <a:spcPts val="0"/>
              </a:spcAft>
              <a:buNone/>
            </a:pPr>
            <a:r>
              <a:rPr lang="en" sz="1800">
                <a:solidFill>
                  <a:schemeClr val="dk1"/>
                </a:solidFill>
                <a:latin typeface="Average"/>
                <a:ea typeface="Average"/>
                <a:cs typeface="Average"/>
                <a:sym typeface="Average"/>
              </a:rPr>
              <a:t>Pooling</a:t>
            </a:r>
            <a:endParaRPr sz="1800">
              <a:solidFill>
                <a:schemeClr val="dk1"/>
              </a:solidFill>
              <a:latin typeface="Average"/>
              <a:ea typeface="Average"/>
              <a:cs typeface="Average"/>
              <a:sym typeface="Average"/>
            </a:endParaRPr>
          </a:p>
        </p:txBody>
      </p:sp>
      <p:sp>
        <p:nvSpPr>
          <p:cNvPr id="223" name="Google Shape;223;p19"/>
          <p:cNvSpPr txBox="1"/>
          <p:nvPr/>
        </p:nvSpPr>
        <p:spPr>
          <a:xfrm>
            <a:off x="5150100" y="3948825"/>
            <a:ext cx="98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Erosion</a:t>
            </a:r>
            <a:endParaRPr sz="1800">
              <a:solidFill>
                <a:schemeClr val="dk1"/>
              </a:solidFill>
              <a:latin typeface="Average"/>
              <a:ea typeface="Average"/>
              <a:cs typeface="Average"/>
              <a:sym typeface="Average"/>
            </a:endParaRPr>
          </a:p>
          <a:p>
            <a:pPr marL="0" lvl="0" indent="0" algn="l" rtl="0">
              <a:spcBef>
                <a:spcPts val="0"/>
              </a:spcBef>
              <a:spcAft>
                <a:spcPts val="0"/>
              </a:spcAft>
              <a:buNone/>
            </a:pPr>
            <a:r>
              <a:rPr lang="en" sz="1800">
                <a:solidFill>
                  <a:schemeClr val="dk1"/>
                </a:solidFill>
                <a:latin typeface="Average"/>
                <a:ea typeface="Average"/>
                <a:cs typeface="Average"/>
                <a:sym typeface="Average"/>
              </a:rPr>
              <a:t>Filter</a:t>
            </a:r>
            <a:endParaRPr sz="1800">
              <a:solidFill>
                <a:schemeClr val="dk1"/>
              </a:solidFill>
              <a:latin typeface="Average"/>
              <a:ea typeface="Average"/>
              <a:cs typeface="Average"/>
              <a:sym typeface="Average"/>
            </a:endParaRPr>
          </a:p>
        </p:txBody>
      </p:sp>
      <p:pic>
        <p:nvPicPr>
          <p:cNvPr id="224" name="Google Shape;224;p19"/>
          <p:cNvPicPr preferRelativeResize="0"/>
          <p:nvPr/>
        </p:nvPicPr>
        <p:blipFill>
          <a:blip r:embed="rId6">
            <a:alphaModFix/>
          </a:blip>
          <a:stretch>
            <a:fillRect/>
          </a:stretch>
        </p:blipFill>
        <p:spPr>
          <a:xfrm>
            <a:off x="6138900" y="157178"/>
            <a:ext cx="1270276" cy="1139351"/>
          </a:xfrm>
          <a:prstGeom prst="rect">
            <a:avLst/>
          </a:prstGeom>
          <a:noFill/>
          <a:ln>
            <a:noFill/>
          </a:ln>
        </p:spPr>
      </p:pic>
      <p:pic>
        <p:nvPicPr>
          <p:cNvPr id="225" name="Google Shape;225;p19"/>
          <p:cNvPicPr preferRelativeResize="0"/>
          <p:nvPr/>
        </p:nvPicPr>
        <p:blipFill>
          <a:blip r:embed="rId7">
            <a:alphaModFix/>
          </a:blip>
          <a:stretch>
            <a:fillRect/>
          </a:stretch>
        </p:blipFill>
        <p:spPr>
          <a:xfrm>
            <a:off x="7617738" y="214566"/>
            <a:ext cx="1227399" cy="1081610"/>
          </a:xfrm>
          <a:prstGeom prst="rect">
            <a:avLst/>
          </a:prstGeom>
          <a:noFill/>
          <a:ln>
            <a:noFill/>
          </a:ln>
        </p:spPr>
      </p:pic>
      <p:cxnSp>
        <p:nvCxnSpPr>
          <p:cNvPr id="226" name="Google Shape;226;p19"/>
          <p:cNvCxnSpPr>
            <a:stCxn id="220" idx="1"/>
          </p:cNvCxnSpPr>
          <p:nvPr/>
        </p:nvCxnSpPr>
        <p:spPr>
          <a:xfrm flipH="1">
            <a:off x="7193925" y="4287350"/>
            <a:ext cx="509700" cy="36300"/>
          </a:xfrm>
          <a:prstGeom prst="straightConnector1">
            <a:avLst/>
          </a:prstGeom>
          <a:noFill/>
          <a:ln w="28575" cap="flat" cmpd="sng">
            <a:solidFill>
              <a:srgbClr val="FF0000"/>
            </a:solidFill>
            <a:prstDash val="solid"/>
            <a:round/>
            <a:headEnd type="stealth"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Cambria"/>
                <a:ea typeface="Cambria"/>
                <a:cs typeface="Cambria"/>
                <a:sym typeface="Cambria"/>
              </a:rPr>
              <a:t>Visualizations</a:t>
            </a:r>
            <a:endParaRPr sz="2400" b="1">
              <a:latin typeface="Cambria"/>
              <a:ea typeface="Cambria"/>
              <a:cs typeface="Cambria"/>
              <a:sym typeface="Cambria"/>
            </a:endParaRPr>
          </a:p>
        </p:txBody>
      </p:sp>
      <p:cxnSp>
        <p:nvCxnSpPr>
          <p:cNvPr id="232" name="Google Shape;232;p20"/>
          <p:cNvCxnSpPr/>
          <p:nvPr/>
        </p:nvCxnSpPr>
        <p:spPr>
          <a:xfrm>
            <a:off x="418350" y="973525"/>
            <a:ext cx="8307300" cy="1800"/>
          </a:xfrm>
          <a:prstGeom prst="straightConnector1">
            <a:avLst/>
          </a:prstGeom>
          <a:noFill/>
          <a:ln w="9525" cap="flat" cmpd="sng">
            <a:solidFill>
              <a:schemeClr val="accent3"/>
            </a:solidFill>
            <a:prstDash val="solid"/>
            <a:round/>
            <a:headEnd type="none" w="med" len="med"/>
            <a:tailEnd type="none" w="med" len="med"/>
          </a:ln>
        </p:spPr>
      </p:cxnSp>
      <p:sp>
        <p:nvSpPr>
          <p:cNvPr id="233" name="Google Shape;233;p20"/>
          <p:cNvSpPr txBox="1"/>
          <p:nvPr/>
        </p:nvSpPr>
        <p:spPr>
          <a:xfrm>
            <a:off x="916975" y="1183350"/>
            <a:ext cx="784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mbria"/>
                <a:ea typeface="Cambria"/>
                <a:cs typeface="Cambria"/>
                <a:sym typeface="Cambria"/>
              </a:rPr>
              <a:t>Defects:						Clean Punches: </a:t>
            </a:r>
            <a:endParaRPr sz="1600">
              <a:solidFill>
                <a:schemeClr val="dk1"/>
              </a:solidFill>
              <a:latin typeface="Cambria"/>
              <a:ea typeface="Cambria"/>
              <a:cs typeface="Cambria"/>
              <a:sym typeface="Cambria"/>
            </a:endParaRPr>
          </a:p>
        </p:txBody>
      </p:sp>
      <p:pic>
        <p:nvPicPr>
          <p:cNvPr id="234" name="Google Shape;234;p20"/>
          <p:cNvPicPr preferRelativeResize="0"/>
          <p:nvPr/>
        </p:nvPicPr>
        <p:blipFill>
          <a:blip r:embed="rId3">
            <a:alphaModFix/>
          </a:blip>
          <a:stretch>
            <a:fillRect/>
          </a:stretch>
        </p:blipFill>
        <p:spPr>
          <a:xfrm>
            <a:off x="520975" y="1614450"/>
            <a:ext cx="2971368" cy="3224250"/>
          </a:xfrm>
          <a:prstGeom prst="rect">
            <a:avLst/>
          </a:prstGeom>
          <a:noFill/>
          <a:ln>
            <a:noFill/>
          </a:ln>
        </p:spPr>
      </p:pic>
      <p:pic>
        <p:nvPicPr>
          <p:cNvPr id="235" name="Google Shape;235;p20"/>
          <p:cNvPicPr preferRelativeResize="0"/>
          <p:nvPr/>
        </p:nvPicPr>
        <p:blipFill>
          <a:blip r:embed="rId4">
            <a:alphaModFix/>
          </a:blip>
          <a:stretch>
            <a:fillRect/>
          </a:stretch>
        </p:blipFill>
        <p:spPr>
          <a:xfrm>
            <a:off x="3939893" y="1882775"/>
            <a:ext cx="4967382" cy="24818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 Detection</a:t>
            </a:r>
            <a:endParaRPr/>
          </a:p>
        </p:txBody>
      </p:sp>
      <p:pic>
        <p:nvPicPr>
          <p:cNvPr id="241" name="Google Shape;241;p21"/>
          <p:cNvPicPr preferRelativeResize="0"/>
          <p:nvPr/>
        </p:nvPicPr>
        <p:blipFill>
          <a:blip r:embed="rId3">
            <a:alphaModFix/>
          </a:blip>
          <a:stretch>
            <a:fillRect/>
          </a:stretch>
        </p:blipFill>
        <p:spPr>
          <a:xfrm>
            <a:off x="639775" y="1983825"/>
            <a:ext cx="2875925" cy="2796901"/>
          </a:xfrm>
          <a:prstGeom prst="rect">
            <a:avLst/>
          </a:prstGeom>
          <a:noFill/>
          <a:ln>
            <a:noFill/>
          </a:ln>
        </p:spPr>
      </p:pic>
      <p:pic>
        <p:nvPicPr>
          <p:cNvPr id="242" name="Google Shape;242;p21"/>
          <p:cNvPicPr preferRelativeResize="0"/>
          <p:nvPr/>
        </p:nvPicPr>
        <p:blipFill rotWithShape="1">
          <a:blip r:embed="rId4">
            <a:alphaModFix/>
          </a:blip>
          <a:srcRect r="55329"/>
          <a:stretch/>
        </p:blipFill>
        <p:spPr>
          <a:xfrm>
            <a:off x="6221088" y="1983837"/>
            <a:ext cx="1237900" cy="1316975"/>
          </a:xfrm>
          <a:prstGeom prst="rect">
            <a:avLst/>
          </a:prstGeom>
          <a:noFill/>
          <a:ln>
            <a:noFill/>
          </a:ln>
          <a:effectLst>
            <a:outerShdw blurRad="57150" dist="19050" dir="5400000" algn="bl" rotWithShape="0">
              <a:srgbClr val="000000">
                <a:alpha val="50000"/>
              </a:srgbClr>
            </a:outerShdw>
          </a:effectLst>
        </p:spPr>
      </p:pic>
      <p:pic>
        <p:nvPicPr>
          <p:cNvPr id="243" name="Google Shape;243;p21"/>
          <p:cNvPicPr preferRelativeResize="0"/>
          <p:nvPr/>
        </p:nvPicPr>
        <p:blipFill>
          <a:blip r:embed="rId5">
            <a:alphaModFix/>
          </a:blip>
          <a:stretch>
            <a:fillRect/>
          </a:stretch>
        </p:blipFill>
        <p:spPr>
          <a:xfrm>
            <a:off x="6897750" y="3970200"/>
            <a:ext cx="347850" cy="362350"/>
          </a:xfrm>
          <a:prstGeom prst="rect">
            <a:avLst/>
          </a:prstGeom>
          <a:noFill/>
          <a:ln>
            <a:noFill/>
          </a:ln>
        </p:spPr>
      </p:pic>
      <p:pic>
        <p:nvPicPr>
          <p:cNvPr id="244" name="Google Shape;244;p21"/>
          <p:cNvPicPr preferRelativeResize="0"/>
          <p:nvPr/>
        </p:nvPicPr>
        <p:blipFill>
          <a:blip r:embed="rId6">
            <a:alphaModFix/>
          </a:blip>
          <a:stretch>
            <a:fillRect/>
          </a:stretch>
        </p:blipFill>
        <p:spPr>
          <a:xfrm>
            <a:off x="8043562" y="3970200"/>
            <a:ext cx="278734" cy="362350"/>
          </a:xfrm>
          <a:prstGeom prst="rect">
            <a:avLst/>
          </a:prstGeom>
          <a:noFill/>
          <a:ln>
            <a:noFill/>
          </a:ln>
        </p:spPr>
      </p:pic>
      <p:pic>
        <p:nvPicPr>
          <p:cNvPr id="245" name="Google Shape;245;p21"/>
          <p:cNvPicPr preferRelativeResize="0"/>
          <p:nvPr/>
        </p:nvPicPr>
        <p:blipFill>
          <a:blip r:embed="rId5">
            <a:alphaModFix/>
          </a:blip>
          <a:stretch>
            <a:fillRect/>
          </a:stretch>
        </p:blipFill>
        <p:spPr>
          <a:xfrm rot="5400000">
            <a:off x="8288800" y="2841450"/>
            <a:ext cx="347850" cy="362350"/>
          </a:xfrm>
          <a:prstGeom prst="rect">
            <a:avLst/>
          </a:prstGeom>
          <a:noFill/>
          <a:ln>
            <a:noFill/>
          </a:ln>
        </p:spPr>
      </p:pic>
      <p:pic>
        <p:nvPicPr>
          <p:cNvPr id="246" name="Google Shape;246;p21"/>
          <p:cNvPicPr preferRelativeResize="0"/>
          <p:nvPr/>
        </p:nvPicPr>
        <p:blipFill>
          <a:blip r:embed="rId7">
            <a:alphaModFix/>
          </a:blip>
          <a:stretch>
            <a:fillRect/>
          </a:stretch>
        </p:blipFill>
        <p:spPr>
          <a:xfrm>
            <a:off x="3694825" y="548075"/>
            <a:ext cx="1915585" cy="1316975"/>
          </a:xfrm>
          <a:prstGeom prst="rect">
            <a:avLst/>
          </a:prstGeom>
          <a:noFill/>
          <a:ln>
            <a:noFill/>
          </a:ln>
        </p:spPr>
      </p:pic>
      <p:cxnSp>
        <p:nvCxnSpPr>
          <p:cNvPr id="247" name="Google Shape;247;p21"/>
          <p:cNvCxnSpPr/>
          <p:nvPr/>
        </p:nvCxnSpPr>
        <p:spPr>
          <a:xfrm rot="10800000">
            <a:off x="6916325" y="3379575"/>
            <a:ext cx="101100" cy="393900"/>
          </a:xfrm>
          <a:prstGeom prst="straightConnector1">
            <a:avLst/>
          </a:prstGeom>
          <a:noFill/>
          <a:ln w="28575" cap="flat" cmpd="sng">
            <a:solidFill>
              <a:srgbClr val="FF0000"/>
            </a:solidFill>
            <a:prstDash val="solid"/>
            <a:round/>
            <a:headEnd type="stealth" w="med" len="med"/>
            <a:tailEnd type="none" w="med" len="med"/>
          </a:ln>
        </p:spPr>
      </p:cxnSp>
      <p:cxnSp>
        <p:nvCxnSpPr>
          <p:cNvPr id="248" name="Google Shape;248;p21"/>
          <p:cNvCxnSpPr/>
          <p:nvPr/>
        </p:nvCxnSpPr>
        <p:spPr>
          <a:xfrm rot="10800000">
            <a:off x="7459125" y="3379650"/>
            <a:ext cx="379200" cy="432300"/>
          </a:xfrm>
          <a:prstGeom prst="straightConnector1">
            <a:avLst/>
          </a:prstGeom>
          <a:noFill/>
          <a:ln w="28575" cap="flat" cmpd="sng">
            <a:solidFill>
              <a:srgbClr val="FF0000"/>
            </a:solidFill>
            <a:prstDash val="solid"/>
            <a:round/>
            <a:headEnd type="stealth" w="med" len="med"/>
            <a:tailEnd type="none" w="med" len="med"/>
          </a:ln>
        </p:spPr>
      </p:cxnSp>
      <p:cxnSp>
        <p:nvCxnSpPr>
          <p:cNvPr id="249" name="Google Shape;249;p21"/>
          <p:cNvCxnSpPr/>
          <p:nvPr/>
        </p:nvCxnSpPr>
        <p:spPr>
          <a:xfrm rot="10800000">
            <a:off x="7548850" y="2635450"/>
            <a:ext cx="494700" cy="265800"/>
          </a:xfrm>
          <a:prstGeom prst="straightConnector1">
            <a:avLst/>
          </a:prstGeom>
          <a:noFill/>
          <a:ln w="28575" cap="flat" cmpd="sng">
            <a:solidFill>
              <a:srgbClr val="FF0000"/>
            </a:solidFill>
            <a:prstDash val="solid"/>
            <a:round/>
            <a:headEnd type="stealth" w="med" len="med"/>
            <a:tailEnd type="none" w="med" len="med"/>
          </a:ln>
        </p:spPr>
      </p:cxnSp>
      <p:cxnSp>
        <p:nvCxnSpPr>
          <p:cNvPr id="250" name="Google Shape;250;p21"/>
          <p:cNvCxnSpPr/>
          <p:nvPr/>
        </p:nvCxnSpPr>
        <p:spPr>
          <a:xfrm rot="10800000">
            <a:off x="5287600" y="2083025"/>
            <a:ext cx="524100" cy="420600"/>
          </a:xfrm>
          <a:prstGeom prst="straightConnector1">
            <a:avLst/>
          </a:prstGeom>
          <a:noFill/>
          <a:ln w="28575" cap="flat" cmpd="sng">
            <a:solidFill>
              <a:srgbClr val="FF0000"/>
            </a:solidFill>
            <a:prstDash val="solid"/>
            <a:round/>
            <a:headEnd type="stealth" w="med" len="med"/>
            <a:tailEnd type="none" w="med" len="med"/>
          </a:ln>
        </p:spPr>
      </p:cxnSp>
      <p:cxnSp>
        <p:nvCxnSpPr>
          <p:cNvPr id="251" name="Google Shape;251;p21"/>
          <p:cNvCxnSpPr/>
          <p:nvPr/>
        </p:nvCxnSpPr>
        <p:spPr>
          <a:xfrm rot="10800000" flipH="1">
            <a:off x="3694825" y="2148450"/>
            <a:ext cx="666900" cy="423300"/>
          </a:xfrm>
          <a:prstGeom prst="straightConnector1">
            <a:avLst/>
          </a:prstGeom>
          <a:noFill/>
          <a:ln w="28575" cap="flat" cmpd="sng">
            <a:solidFill>
              <a:srgbClr val="FF0000"/>
            </a:solidFill>
            <a:prstDash val="solid"/>
            <a:round/>
            <a:headEnd type="stealth" w="med" len="med"/>
            <a:tailEnd type="none" w="med" len="med"/>
          </a:ln>
        </p:spPr>
      </p:cxnSp>
      <p:sp>
        <p:nvSpPr>
          <p:cNvPr id="252" name="Google Shape;252;p21"/>
          <p:cNvSpPr txBox="1"/>
          <p:nvPr/>
        </p:nvSpPr>
        <p:spPr>
          <a:xfrm>
            <a:off x="5678025" y="556025"/>
            <a:ext cx="168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mbria"/>
                <a:ea typeface="Cambria"/>
                <a:cs typeface="Cambria"/>
                <a:sym typeface="Cambria"/>
              </a:rPr>
              <a:t>Original Image</a:t>
            </a:r>
            <a:endParaRPr sz="1800">
              <a:solidFill>
                <a:schemeClr val="dk1"/>
              </a:solidFill>
              <a:latin typeface="Cambria"/>
              <a:ea typeface="Cambria"/>
              <a:cs typeface="Cambria"/>
              <a:sym typeface="Cambria"/>
            </a:endParaRPr>
          </a:p>
        </p:txBody>
      </p:sp>
      <p:sp>
        <p:nvSpPr>
          <p:cNvPr id="253" name="Google Shape;253;p21"/>
          <p:cNvSpPr txBox="1"/>
          <p:nvPr/>
        </p:nvSpPr>
        <p:spPr>
          <a:xfrm>
            <a:off x="311700" y="1194725"/>
            <a:ext cx="3014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Trying to capture vias</a:t>
            </a:r>
            <a:endParaRPr sz="1800">
              <a:solidFill>
                <a:schemeClr val="dk1"/>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2061</Words>
  <Application>Microsoft Macintosh PowerPoint</Application>
  <PresentationFormat>On-screen Show (16:9)</PresentationFormat>
  <Paragraphs>175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Cambria</vt:lpstr>
      <vt:lpstr>Arial</vt:lpstr>
      <vt:lpstr>Oswald</vt:lpstr>
      <vt:lpstr>Average</vt:lpstr>
      <vt:lpstr>Slate</vt:lpstr>
      <vt:lpstr>Computer Vision for Advanced Circuit Fabrication</vt:lpstr>
      <vt:lpstr>Team Members</vt:lpstr>
      <vt:lpstr>Ozark Integrated Circuits (OzIC)</vt:lpstr>
      <vt:lpstr>Project Background &amp; Data Source</vt:lpstr>
      <vt:lpstr>Project Challenges</vt:lpstr>
      <vt:lpstr>Problem Statement</vt:lpstr>
      <vt:lpstr>Punch Counter</vt:lpstr>
      <vt:lpstr>Visualizations</vt:lpstr>
      <vt:lpstr>Object Detection</vt:lpstr>
      <vt:lpstr>Image segmentation</vt:lpstr>
      <vt:lpstr>Anomaly Detection &amp; Analysis</vt:lpstr>
      <vt:lpstr>Results  We were able to preprocess and correctly analyze many of the boards Ultimately unable to train a model yet to detect whether or not there was a defect in a given image Accomplished all the base work for a future model  </vt:lpstr>
      <vt:lpstr>Suggestions for Future Work</vt:lpstr>
      <vt:lpstr>PowerPoint Presentation</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for Advanced Circuit Fabrication</dc:title>
  <cp:lastModifiedBy>Isaac Rodriguez-Jimenez</cp:lastModifiedBy>
  <cp:revision>2</cp:revision>
  <dcterms:modified xsi:type="dcterms:W3CDTF">2023-05-16T17:22:19Z</dcterms:modified>
</cp:coreProperties>
</file>